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63" r:id="rId5"/>
    <p:sldId id="265" r:id="rId6"/>
    <p:sldId id="284" r:id="rId7"/>
    <p:sldId id="267" r:id="rId8"/>
    <p:sldId id="277" r:id="rId9"/>
    <p:sldId id="269" r:id="rId10"/>
    <p:sldId id="278" r:id="rId11"/>
    <p:sldId id="273" r:id="rId12"/>
    <p:sldId id="276" r:id="rId13"/>
    <p:sldId id="280" r:id="rId14"/>
    <p:sldId id="279" r:id="rId15"/>
    <p:sldId id="281" r:id="rId16"/>
    <p:sldId id="282" r:id="rId17"/>
    <p:sldId id="283" r:id="rId18"/>
    <p:sldId id="285" r:id="rId19"/>
  </p:sldIdLst>
  <p:sldSz cx="9144000" cy="6858000" type="screen4x3"/>
  <p:notesSz cx="6858000" cy="9144000"/>
  <p:photoAlbum/>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21048E1-CEB0-4DF2-848C-32CA2AD654A6}" type="datetimeFigureOut">
              <a:rPr lang="zh-CN" altLang="en-US" smtClean="0"/>
              <a:pPr/>
              <a:t>2019-05-31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21048E1-CEB0-4DF2-848C-32CA2AD654A6}" type="datetimeFigureOut">
              <a:rPr lang="zh-CN" altLang="en-US" smtClean="0"/>
              <a:pPr/>
              <a:t>2019-05-31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21048E1-CEB0-4DF2-848C-32CA2AD654A6}" type="datetimeFigureOut">
              <a:rPr lang="zh-CN" altLang="en-US" smtClean="0"/>
              <a:pPr/>
              <a:t>2019-05-31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21048E1-CEB0-4DF2-848C-32CA2AD654A6}" type="datetimeFigureOut">
              <a:rPr lang="zh-CN" altLang="en-US" smtClean="0"/>
              <a:pPr/>
              <a:t>2019-05-31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21048E1-CEB0-4DF2-848C-32CA2AD654A6}" type="datetimeFigureOut">
              <a:rPr lang="zh-CN" altLang="en-US" smtClean="0"/>
              <a:pPr/>
              <a:t>2019-05-31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21048E1-CEB0-4DF2-848C-32CA2AD654A6}" type="datetimeFigureOut">
              <a:rPr lang="zh-CN" altLang="en-US" smtClean="0"/>
              <a:pPr/>
              <a:t>2019-05-31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1048E1-CEB0-4DF2-848C-32CA2AD654A6}" type="datetimeFigureOut">
              <a:rPr lang="zh-CN" altLang="en-US" smtClean="0"/>
              <a:pPr/>
              <a:t>2019-05-31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21048E1-CEB0-4DF2-848C-32CA2AD654A6}" type="datetimeFigureOut">
              <a:rPr lang="zh-CN" altLang="en-US" smtClean="0"/>
              <a:pPr/>
              <a:t>2019-05-31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21048E1-CEB0-4DF2-848C-32CA2AD654A6}" type="datetimeFigureOut">
              <a:rPr lang="zh-CN" altLang="en-US" smtClean="0"/>
              <a:pPr/>
              <a:t>2019-05-31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21048E1-CEB0-4DF2-848C-32CA2AD654A6}" type="datetimeFigureOut">
              <a:rPr lang="zh-CN" altLang="en-US" smtClean="0"/>
              <a:pPr/>
              <a:t>2019-05-31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21048E1-CEB0-4DF2-848C-32CA2AD654A6}" type="datetimeFigureOut">
              <a:rPr lang="zh-CN" altLang="en-US" smtClean="0"/>
              <a:pPr/>
              <a:t>2019-05-31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l="-25000" r="-25000"/>
          </a:stretch>
        </a:blipFill>
        <a:effectLst/>
      </p:bgPr>
    </p:bg>
    <p:spTree>
      <p:nvGrpSpPr>
        <p:cNvPr id="1" name=""/>
        <p:cNvGrpSpPr/>
        <p:nvPr/>
      </p:nvGrpSpPr>
      <p:grpSpPr>
        <a:xfrm>
          <a:off x="0" y="0"/>
          <a:ext cx="0" cy="0"/>
          <a:chOff x="0" y="0"/>
          <a:chExt cx="0" cy="0"/>
        </a:xfrm>
      </p:grpSpPr>
      <p:sp>
        <p:nvSpPr>
          <p:cNvPr id="7" name="矩形 6"/>
          <p:cNvSpPr/>
          <p:nvPr userDrawn="1"/>
        </p:nvSpPr>
        <p:spPr>
          <a:xfrm>
            <a:off x="0" y="0"/>
            <a:ext cx="9144000" cy="692696"/>
          </a:xfrm>
          <a:prstGeom prst="rect">
            <a:avLst/>
          </a:prstGeom>
          <a:gradFill>
            <a:gsLst>
              <a:gs pos="0">
                <a:schemeClr val="accent1">
                  <a:tint val="66000"/>
                  <a:satMod val="160000"/>
                  <a:alpha val="0"/>
                </a:schemeClr>
              </a:gs>
              <a:gs pos="50000">
                <a:schemeClr val="accent1">
                  <a:tint val="44500"/>
                  <a:satMod val="160000"/>
                </a:schemeClr>
              </a:gs>
              <a:gs pos="100000">
                <a:schemeClr val="accent1">
                  <a:tint val="23500"/>
                  <a:satMod val="1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395536" y="836712"/>
            <a:ext cx="8229600" cy="1143000"/>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00" y="2348880"/>
            <a:ext cx="8229600" cy="3777283"/>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1048E1-CEB0-4DF2-848C-32CA2AD654A6}" type="datetimeFigureOut">
              <a:rPr lang="zh-CN" altLang="en-US" smtClean="0"/>
              <a:pPr/>
              <a:t>2019-05-31</a:t>
            </a:fld>
            <a:endParaRPr lang="zh-CN" altLang="en-US"/>
          </a:p>
        </p:txBody>
      </p:sp>
      <p:pic>
        <p:nvPicPr>
          <p:cNvPr id="8" name="图片 7" descr="logo透明.png"/>
          <p:cNvPicPr>
            <a:picLocks noChangeAspect="1"/>
          </p:cNvPicPr>
          <p:nvPr userDrawn="1"/>
        </p:nvPicPr>
        <p:blipFill>
          <a:blip r:embed="rId14" cstate="print"/>
          <a:stretch>
            <a:fillRect/>
          </a:stretch>
        </p:blipFill>
        <p:spPr>
          <a:xfrm>
            <a:off x="6444208" y="0"/>
            <a:ext cx="2496393" cy="676234"/>
          </a:xfrm>
          <a:prstGeom prst="rect">
            <a:avLst/>
          </a:prstGeom>
        </p:spPr>
      </p:pic>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D7C874-D36F-4D96-B067-F15722FBB24C}"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zh-CN" altLang="en-US" sz="7200" b="1" dirty="0" smtClean="0">
                <a:latin typeface="阿里巴巴普惠体 L" pitchFamily="18" charset="-122"/>
                <a:ea typeface="阿里巴巴普惠体 L" pitchFamily="18" charset="-122"/>
                <a:cs typeface="阿里巴巴普惠体 L" pitchFamily="18" charset="-122"/>
              </a:rPr>
              <a:t>红枣与红枣期货</a:t>
            </a:r>
            <a:endParaRPr lang="zh-CN" altLang="en-US" sz="7200" b="1" dirty="0">
              <a:latin typeface="阿里巴巴普惠体 L" pitchFamily="18" charset="-122"/>
              <a:ea typeface="阿里巴巴普惠体 L" pitchFamily="18" charset="-122"/>
              <a:cs typeface="阿里巴巴普惠体 L" pitchFamily="18" charset="-122"/>
            </a:endParaRPr>
          </a:p>
        </p:txBody>
      </p:sp>
      <p:sp>
        <p:nvSpPr>
          <p:cNvPr id="3" name="副标题 2"/>
          <p:cNvSpPr>
            <a:spLocks noGrp="1"/>
          </p:cNvSpPr>
          <p:nvPr>
            <p:ph type="subTitle" idx="1"/>
          </p:nvPr>
        </p:nvSpPr>
        <p:spPr/>
        <p:txBody>
          <a:bodyPr/>
          <a:lstStyle/>
          <a:p>
            <a:pPr algn="l"/>
            <a:r>
              <a:rPr lang="en-US" altLang="zh-CN" dirty="0" smtClean="0">
                <a:solidFill>
                  <a:schemeClr val="tx1"/>
                </a:solidFill>
                <a:latin typeface="阿里巴巴普惠体 L" pitchFamily="18" charset="-122"/>
                <a:ea typeface="阿里巴巴普惠体 L" pitchFamily="18" charset="-122"/>
                <a:cs typeface="阿里巴巴普惠体 L" pitchFamily="18" charset="-122"/>
              </a:rPr>
              <a:t>                                       </a:t>
            </a:r>
          </a:p>
          <a:p>
            <a:pPr algn="r"/>
            <a:r>
              <a:rPr lang="en-US" altLang="zh-CN" sz="2800" smtClean="0">
                <a:solidFill>
                  <a:schemeClr val="tx1"/>
                </a:solidFill>
                <a:latin typeface="阿里巴巴普惠体 L" pitchFamily="18" charset="-122"/>
                <a:ea typeface="阿里巴巴普惠体 L" pitchFamily="18" charset="-122"/>
                <a:cs typeface="阿里巴巴普惠体 L" pitchFamily="18" charset="-122"/>
              </a:rPr>
              <a:t>                                     </a:t>
            </a:r>
            <a:r>
              <a:rPr lang="zh-CN" altLang="en-US" sz="2800" smtClean="0">
                <a:solidFill>
                  <a:schemeClr val="tx1"/>
                </a:solidFill>
                <a:latin typeface="阿里巴巴普惠体 L" pitchFamily="18" charset="-122"/>
                <a:ea typeface="阿里巴巴普惠体 L" pitchFamily="18" charset="-122"/>
                <a:cs typeface="阿里巴巴普惠体 L" pitchFamily="18" charset="-122"/>
              </a:rPr>
              <a:t>交易</a:t>
            </a:r>
            <a:r>
              <a:rPr lang="zh-CN" altLang="en-US" sz="2800" dirty="0" smtClean="0">
                <a:solidFill>
                  <a:schemeClr val="tx1"/>
                </a:solidFill>
                <a:latin typeface="阿里巴巴普惠体 L" pitchFamily="18" charset="-122"/>
                <a:ea typeface="阿里巴巴普惠体 L" pitchFamily="18" charset="-122"/>
                <a:cs typeface="阿里巴巴普惠体 L" pitchFamily="18" charset="-122"/>
              </a:rPr>
              <a:t>风控部编制</a:t>
            </a:r>
            <a:r>
              <a:rPr lang="en-US" altLang="zh-CN" sz="2800" dirty="0" smtClean="0">
                <a:solidFill>
                  <a:schemeClr val="tx1"/>
                </a:solidFill>
                <a:latin typeface="阿里巴巴普惠体 L" pitchFamily="18" charset="-122"/>
                <a:ea typeface="阿里巴巴普惠体 L" pitchFamily="18" charset="-122"/>
                <a:cs typeface="阿里巴巴普惠体 L" pitchFamily="18" charset="-122"/>
              </a:rPr>
              <a:t>       </a:t>
            </a:r>
            <a:r>
              <a:rPr lang="en-US" altLang="zh-CN" sz="2800" dirty="0" smtClean="0">
                <a:solidFill>
                  <a:schemeClr val="tx1"/>
                </a:solidFill>
                <a:latin typeface="阿里巴巴普惠体 L" pitchFamily="18" charset="-122"/>
                <a:ea typeface="阿里巴巴普惠体 L" pitchFamily="18" charset="-122"/>
                <a:cs typeface="阿里巴巴普惠体 L" pitchFamily="18" charset="-122"/>
              </a:rPr>
              <a:t>2019</a:t>
            </a:r>
            <a:r>
              <a:rPr lang="zh-CN" altLang="en-US" sz="2800" dirty="0" smtClean="0">
                <a:solidFill>
                  <a:schemeClr val="tx1"/>
                </a:solidFill>
                <a:latin typeface="阿里巴巴普惠体 L" pitchFamily="18" charset="-122"/>
                <a:ea typeface="阿里巴巴普惠体 L" pitchFamily="18" charset="-122"/>
                <a:cs typeface="阿里巴巴普惠体 L" pitchFamily="18" charset="-122"/>
              </a:rPr>
              <a:t>年</a:t>
            </a:r>
            <a:r>
              <a:rPr lang="en-US" altLang="zh-CN" sz="2800" dirty="0" smtClean="0">
                <a:solidFill>
                  <a:schemeClr val="tx1"/>
                </a:solidFill>
                <a:latin typeface="阿里巴巴普惠体 L" pitchFamily="18" charset="-122"/>
                <a:ea typeface="阿里巴巴普惠体 L" pitchFamily="18" charset="-122"/>
                <a:cs typeface="阿里巴巴普惠体 L" pitchFamily="18" charset="-122"/>
              </a:rPr>
              <a:t>4</a:t>
            </a:r>
            <a:r>
              <a:rPr lang="zh-CN" altLang="en-US" sz="2800" dirty="0" smtClean="0">
                <a:solidFill>
                  <a:schemeClr val="tx1"/>
                </a:solidFill>
                <a:latin typeface="阿里巴巴普惠体 L" pitchFamily="18" charset="-122"/>
                <a:ea typeface="阿里巴巴普惠体 L" pitchFamily="18" charset="-122"/>
                <a:cs typeface="阿里巴巴普惠体 L" pitchFamily="18" charset="-122"/>
              </a:rPr>
              <a:t>月</a:t>
            </a:r>
            <a:endParaRPr lang="zh-CN" altLang="en-US" sz="28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a:spLocks/>
          </p:cNvSpPr>
          <p:nvPr/>
        </p:nvSpPr>
        <p:spPr>
          <a:xfrm>
            <a:off x="0" y="116632"/>
            <a:ext cx="4464496" cy="584775"/>
          </a:xfrm>
          <a:prstGeom prst="rect">
            <a:avLst/>
          </a:prstGeom>
        </p:spPr>
        <p:txBody>
          <a:bodyPr wrap="square">
            <a:spAutoFit/>
          </a:bodyPr>
          <a:lstStyle/>
          <a:p>
            <a:r>
              <a:rPr lang="zh-CN" altLang="en-US" sz="3200" dirty="0" smtClean="0"/>
              <a:t>红枣期货合约</a:t>
            </a:r>
            <a:endParaRPr lang="zh-CN" altLang="en-US" sz="3200" dirty="0"/>
          </a:p>
        </p:txBody>
      </p:sp>
      <p:graphicFrame>
        <p:nvGraphicFramePr>
          <p:cNvPr id="7" name="表格 6"/>
          <p:cNvGraphicFramePr>
            <a:graphicFrameLocks noGrp="1"/>
          </p:cNvGraphicFramePr>
          <p:nvPr/>
        </p:nvGraphicFramePr>
        <p:xfrm>
          <a:off x="35496" y="745723"/>
          <a:ext cx="9108504" cy="5977411"/>
        </p:xfrm>
        <a:graphic>
          <a:graphicData uri="http://schemas.openxmlformats.org/drawingml/2006/table">
            <a:tbl>
              <a:tblPr firstRow="1" bandRow="1">
                <a:tableStyleId>{5C22544A-7EE6-4342-B048-85BDC9FD1C3A}</a:tableStyleId>
              </a:tblPr>
              <a:tblGrid>
                <a:gridCol w="2000211"/>
                <a:gridCol w="7108293"/>
              </a:tblGrid>
              <a:tr h="367722">
                <a:tc>
                  <a:txBody>
                    <a:bodyPr/>
                    <a:lstStyle/>
                    <a:p>
                      <a:pPr algn="l"/>
                      <a:r>
                        <a:rPr lang="zh-CN" altLang="en-US" sz="1600" dirty="0" smtClean="0">
                          <a:latin typeface="+mn-ea"/>
                          <a:ea typeface="+mn-ea"/>
                        </a:rPr>
                        <a:t>交易品种</a:t>
                      </a:r>
                      <a:endParaRPr lang="zh-CN" altLang="en-US" sz="1600" dirty="0">
                        <a:latin typeface="+mn-ea"/>
                        <a:ea typeface="+mn-ea"/>
                      </a:endParaRPr>
                    </a:p>
                  </a:txBody>
                  <a:tcPr anchor="ctr"/>
                </a:tc>
                <a:tc>
                  <a:txBody>
                    <a:bodyPr/>
                    <a:lstStyle/>
                    <a:p>
                      <a:pPr algn="l"/>
                      <a:r>
                        <a:rPr lang="zh-CN" altLang="en-US" sz="1600" dirty="0" smtClean="0">
                          <a:latin typeface="+mn-ea"/>
                          <a:ea typeface="+mn-ea"/>
                        </a:rPr>
                        <a:t>干制红枣（简称“红枣”） </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交易单位</a:t>
                      </a:r>
                      <a:endParaRPr lang="zh-CN" altLang="en-US" sz="1600" dirty="0">
                        <a:latin typeface="+mn-ea"/>
                        <a:ea typeface="+mn-ea"/>
                      </a:endParaRPr>
                    </a:p>
                  </a:txBody>
                  <a:tcPr anchor="ctr"/>
                </a:tc>
                <a:tc>
                  <a:txBody>
                    <a:bodyPr/>
                    <a:lstStyle/>
                    <a:p>
                      <a:pPr algn="l"/>
                      <a:r>
                        <a:rPr lang="en-US" altLang="zh-CN" sz="1600" dirty="0" smtClean="0">
                          <a:latin typeface="+mn-ea"/>
                          <a:ea typeface="+mn-ea"/>
                        </a:rPr>
                        <a:t>5 </a:t>
                      </a:r>
                      <a:r>
                        <a:rPr lang="zh-CN" altLang="en-US" sz="1600" dirty="0" smtClean="0">
                          <a:latin typeface="+mn-ea"/>
                          <a:ea typeface="+mn-ea"/>
                        </a:rPr>
                        <a:t>吨</a:t>
                      </a:r>
                      <a:r>
                        <a:rPr lang="en-US" altLang="zh-CN" sz="1600" dirty="0" smtClean="0">
                          <a:latin typeface="+mn-ea"/>
                          <a:ea typeface="+mn-ea"/>
                        </a:rPr>
                        <a:t>/</a:t>
                      </a:r>
                      <a:r>
                        <a:rPr lang="zh-CN" altLang="en-US" sz="1600" dirty="0" smtClean="0">
                          <a:latin typeface="+mn-ea"/>
                          <a:ea typeface="+mn-ea"/>
                        </a:rPr>
                        <a:t>手 </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报价单位</a:t>
                      </a:r>
                      <a:endParaRPr lang="zh-CN" altLang="en-US" sz="1600" dirty="0">
                        <a:latin typeface="+mn-ea"/>
                        <a:ea typeface="+mn-ea"/>
                      </a:endParaRPr>
                    </a:p>
                  </a:txBody>
                  <a:tcPr anchor="ctr"/>
                </a:tc>
                <a:tc>
                  <a:txBody>
                    <a:bodyPr/>
                    <a:lstStyle/>
                    <a:p>
                      <a:pPr algn="l"/>
                      <a:r>
                        <a:rPr lang="zh-CN" altLang="en-US" sz="1600" dirty="0" smtClean="0">
                          <a:latin typeface="+mn-ea"/>
                          <a:ea typeface="+mn-ea"/>
                        </a:rPr>
                        <a:t>元（人民币）</a:t>
                      </a:r>
                      <a:r>
                        <a:rPr lang="en-US" altLang="zh-CN" sz="1600" dirty="0" smtClean="0">
                          <a:latin typeface="+mn-ea"/>
                          <a:ea typeface="+mn-ea"/>
                        </a:rPr>
                        <a:t>/</a:t>
                      </a:r>
                      <a:r>
                        <a:rPr lang="zh-CN" altLang="en-US" sz="1600" dirty="0" smtClean="0">
                          <a:latin typeface="+mn-ea"/>
                          <a:ea typeface="+mn-ea"/>
                        </a:rPr>
                        <a:t>吨 </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最小变动价位</a:t>
                      </a:r>
                      <a:endParaRPr lang="zh-CN" altLang="en-US" sz="1600" dirty="0">
                        <a:latin typeface="+mn-ea"/>
                        <a:ea typeface="+mn-ea"/>
                      </a:endParaRPr>
                    </a:p>
                  </a:txBody>
                  <a:tcPr anchor="ctr"/>
                </a:tc>
                <a:tc>
                  <a:txBody>
                    <a:bodyPr/>
                    <a:lstStyle/>
                    <a:p>
                      <a:pPr algn="l"/>
                      <a:r>
                        <a:rPr lang="en-US" altLang="zh-CN" sz="1600" dirty="0" smtClean="0">
                          <a:latin typeface="+mn-ea"/>
                          <a:ea typeface="+mn-ea"/>
                        </a:rPr>
                        <a:t>5 </a:t>
                      </a:r>
                      <a:r>
                        <a:rPr lang="zh-CN" altLang="en-US" sz="1600" dirty="0" smtClean="0">
                          <a:latin typeface="+mn-ea"/>
                          <a:ea typeface="+mn-ea"/>
                        </a:rPr>
                        <a:t>元</a:t>
                      </a:r>
                      <a:r>
                        <a:rPr lang="en-US" altLang="zh-CN" sz="1600" dirty="0" smtClean="0">
                          <a:latin typeface="+mn-ea"/>
                          <a:ea typeface="+mn-ea"/>
                        </a:rPr>
                        <a:t>/</a:t>
                      </a:r>
                      <a:r>
                        <a:rPr lang="zh-CN" altLang="en-US" sz="1600" dirty="0" smtClean="0">
                          <a:latin typeface="+mn-ea"/>
                          <a:ea typeface="+mn-ea"/>
                        </a:rPr>
                        <a:t>吨</a:t>
                      </a:r>
                      <a:endParaRPr lang="zh-CN" altLang="en-US" sz="1600" dirty="0">
                        <a:latin typeface="+mn-ea"/>
                        <a:ea typeface="+mn-ea"/>
                      </a:endParaRPr>
                    </a:p>
                  </a:txBody>
                  <a:tcPr anchor="ctr"/>
                </a:tc>
              </a:tr>
              <a:tr h="554534">
                <a:tc>
                  <a:txBody>
                    <a:bodyPr/>
                    <a:lstStyle/>
                    <a:p>
                      <a:pPr algn="l"/>
                      <a:r>
                        <a:rPr lang="zh-CN" altLang="en-US" sz="1600" dirty="0" smtClean="0">
                          <a:latin typeface="+mn-ea"/>
                          <a:ea typeface="+mn-ea"/>
                        </a:rPr>
                        <a:t>每日价格波动限制</a:t>
                      </a:r>
                      <a:endParaRPr lang="zh-CN" altLang="en-US" sz="1600" dirty="0">
                        <a:latin typeface="+mn-ea"/>
                        <a:ea typeface="+mn-ea"/>
                      </a:endParaRPr>
                    </a:p>
                  </a:txBody>
                  <a:tcPr anchor="ctr"/>
                </a:tc>
                <a:tc>
                  <a:txBody>
                    <a:bodyPr/>
                    <a:lstStyle/>
                    <a:p>
                      <a:pPr algn="l"/>
                      <a:r>
                        <a:rPr lang="zh-CN" altLang="en-US" sz="1600" dirty="0" smtClean="0">
                          <a:latin typeface="+mn-ea"/>
                          <a:ea typeface="+mn-ea"/>
                        </a:rPr>
                        <a:t>上一交易日结算价</a:t>
                      </a:r>
                      <a:r>
                        <a:rPr lang="en-US" altLang="zh-CN" sz="1600" dirty="0" smtClean="0">
                          <a:latin typeface="+mn-ea"/>
                          <a:ea typeface="+mn-ea"/>
                        </a:rPr>
                        <a:t>±5%</a:t>
                      </a:r>
                      <a:r>
                        <a:rPr lang="zh-CN" altLang="en-US" sz="1600" dirty="0" smtClean="0">
                          <a:latin typeface="+mn-ea"/>
                          <a:ea typeface="+mn-ea"/>
                        </a:rPr>
                        <a:t>及</a:t>
                      </a:r>
                      <a:r>
                        <a:rPr lang="en-US" altLang="zh-CN" sz="1600" dirty="0" smtClean="0">
                          <a:latin typeface="+mn-ea"/>
                          <a:ea typeface="+mn-ea"/>
                        </a:rPr>
                        <a:t>《</a:t>
                      </a:r>
                      <a:r>
                        <a:rPr lang="zh-CN" altLang="en-US" sz="1600" dirty="0" smtClean="0">
                          <a:latin typeface="+mn-ea"/>
                          <a:ea typeface="+mn-ea"/>
                        </a:rPr>
                        <a:t>郑州商品交易所期货交易风险控 制管理办法</a:t>
                      </a:r>
                      <a:r>
                        <a:rPr lang="en-US" altLang="zh-CN" sz="1600" dirty="0" smtClean="0">
                          <a:latin typeface="+mn-ea"/>
                          <a:ea typeface="+mn-ea"/>
                        </a:rPr>
                        <a:t>》</a:t>
                      </a:r>
                      <a:r>
                        <a:rPr lang="zh-CN" altLang="en-US" sz="1600" dirty="0" smtClean="0">
                          <a:latin typeface="+mn-ea"/>
                          <a:ea typeface="+mn-ea"/>
                        </a:rPr>
                        <a:t>相关规定</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最低交易保证金</a:t>
                      </a:r>
                      <a:endParaRPr lang="zh-CN" altLang="en-US" sz="1600" dirty="0">
                        <a:latin typeface="+mn-ea"/>
                        <a:ea typeface="+mn-ea"/>
                      </a:endParaRPr>
                    </a:p>
                  </a:txBody>
                  <a:tcPr anchor="ctr"/>
                </a:tc>
                <a:tc>
                  <a:txBody>
                    <a:bodyPr/>
                    <a:lstStyle/>
                    <a:p>
                      <a:pPr algn="l"/>
                      <a:r>
                        <a:rPr lang="zh-CN" altLang="en-US" sz="1600" dirty="0" smtClean="0">
                          <a:latin typeface="+mn-ea"/>
                          <a:ea typeface="+mn-ea"/>
                        </a:rPr>
                        <a:t>合约价值的 </a:t>
                      </a:r>
                      <a:r>
                        <a:rPr lang="en-US" altLang="zh-CN" sz="1600" dirty="0" smtClean="0">
                          <a:latin typeface="+mn-ea"/>
                          <a:ea typeface="+mn-ea"/>
                        </a:rPr>
                        <a:t>7% </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合约交割月份</a:t>
                      </a:r>
                      <a:endParaRPr lang="zh-CN" altLang="en-US" sz="1600" dirty="0">
                        <a:latin typeface="+mn-ea"/>
                        <a:ea typeface="+mn-ea"/>
                      </a:endParaRPr>
                    </a:p>
                  </a:txBody>
                  <a:tcPr anchor="ctr"/>
                </a:tc>
                <a:tc>
                  <a:txBody>
                    <a:bodyPr/>
                    <a:lstStyle/>
                    <a:p>
                      <a:pPr algn="l"/>
                      <a:r>
                        <a:rPr lang="en-US" altLang="zh-CN" sz="1600" dirty="0" smtClean="0">
                          <a:latin typeface="+mn-ea"/>
                          <a:ea typeface="+mn-ea"/>
                        </a:rPr>
                        <a:t>1</a:t>
                      </a:r>
                      <a:r>
                        <a:rPr lang="zh-CN" altLang="en-US" sz="1600" dirty="0" smtClean="0">
                          <a:latin typeface="+mn-ea"/>
                          <a:ea typeface="+mn-ea"/>
                        </a:rPr>
                        <a:t>、</a:t>
                      </a:r>
                      <a:r>
                        <a:rPr lang="en-US" altLang="zh-CN" sz="1600" dirty="0" smtClean="0">
                          <a:latin typeface="+mn-ea"/>
                          <a:ea typeface="+mn-ea"/>
                        </a:rPr>
                        <a:t>3</a:t>
                      </a:r>
                      <a:r>
                        <a:rPr lang="zh-CN" altLang="en-US" sz="1600" dirty="0" smtClean="0">
                          <a:latin typeface="+mn-ea"/>
                          <a:ea typeface="+mn-ea"/>
                        </a:rPr>
                        <a:t>、</a:t>
                      </a:r>
                      <a:r>
                        <a:rPr lang="en-US" altLang="zh-CN" sz="1600" dirty="0" smtClean="0">
                          <a:latin typeface="+mn-ea"/>
                          <a:ea typeface="+mn-ea"/>
                        </a:rPr>
                        <a:t>5</a:t>
                      </a:r>
                      <a:r>
                        <a:rPr lang="zh-CN" altLang="en-US" sz="1600" dirty="0" smtClean="0">
                          <a:latin typeface="+mn-ea"/>
                          <a:ea typeface="+mn-ea"/>
                        </a:rPr>
                        <a:t>、</a:t>
                      </a:r>
                      <a:r>
                        <a:rPr lang="en-US" altLang="zh-CN" sz="1600" dirty="0" smtClean="0">
                          <a:latin typeface="+mn-ea"/>
                          <a:ea typeface="+mn-ea"/>
                        </a:rPr>
                        <a:t>7</a:t>
                      </a:r>
                      <a:r>
                        <a:rPr lang="zh-CN" altLang="en-US" sz="1600" dirty="0" smtClean="0">
                          <a:latin typeface="+mn-ea"/>
                          <a:ea typeface="+mn-ea"/>
                        </a:rPr>
                        <a:t>、</a:t>
                      </a:r>
                      <a:r>
                        <a:rPr lang="en-US" altLang="zh-CN" sz="1600" dirty="0" smtClean="0">
                          <a:latin typeface="+mn-ea"/>
                          <a:ea typeface="+mn-ea"/>
                        </a:rPr>
                        <a:t>9</a:t>
                      </a:r>
                      <a:r>
                        <a:rPr lang="zh-CN" altLang="en-US" sz="1600" dirty="0" smtClean="0">
                          <a:latin typeface="+mn-ea"/>
                          <a:ea typeface="+mn-ea"/>
                        </a:rPr>
                        <a:t>、</a:t>
                      </a:r>
                      <a:r>
                        <a:rPr lang="en-US" altLang="zh-CN" sz="1600" dirty="0" smtClean="0">
                          <a:latin typeface="+mn-ea"/>
                          <a:ea typeface="+mn-ea"/>
                        </a:rPr>
                        <a:t>12 </a:t>
                      </a:r>
                      <a:r>
                        <a:rPr lang="zh-CN" altLang="en-US" sz="1600" dirty="0" smtClean="0">
                          <a:latin typeface="+mn-ea"/>
                          <a:ea typeface="+mn-ea"/>
                        </a:rPr>
                        <a:t>月</a:t>
                      </a:r>
                      <a:endParaRPr lang="zh-CN" altLang="en-US" sz="1600" dirty="0">
                        <a:latin typeface="+mn-ea"/>
                        <a:ea typeface="+mn-ea"/>
                      </a:endParaRPr>
                    </a:p>
                  </a:txBody>
                  <a:tcPr anchor="ctr"/>
                </a:tc>
              </a:tr>
              <a:tr h="617905">
                <a:tc>
                  <a:txBody>
                    <a:bodyPr/>
                    <a:lstStyle/>
                    <a:p>
                      <a:pPr algn="l"/>
                      <a:r>
                        <a:rPr lang="zh-CN" altLang="en-US" sz="1600" dirty="0" smtClean="0">
                          <a:latin typeface="+mn-ea"/>
                          <a:ea typeface="+mn-ea"/>
                        </a:rPr>
                        <a:t>交易时间</a:t>
                      </a:r>
                      <a:endParaRPr lang="zh-CN" altLang="en-US" sz="1600" dirty="0">
                        <a:latin typeface="+mn-ea"/>
                        <a:ea typeface="+mn-ea"/>
                      </a:endParaRPr>
                    </a:p>
                  </a:txBody>
                  <a:tcPr anchor="ctr"/>
                </a:tc>
                <a:tc>
                  <a:txBody>
                    <a:bodyPr/>
                    <a:lstStyle/>
                    <a:p>
                      <a:pPr algn="l"/>
                      <a:r>
                        <a:rPr lang="zh-CN" altLang="en-US" sz="1600" dirty="0" smtClean="0">
                          <a:latin typeface="+mn-ea"/>
                          <a:ea typeface="+mn-ea"/>
                        </a:rPr>
                        <a:t>每周一至周五（北京时间法定节假日除外） 上午 </a:t>
                      </a:r>
                      <a:r>
                        <a:rPr lang="en-US" altLang="zh-CN" sz="1600" dirty="0" smtClean="0">
                          <a:latin typeface="+mn-ea"/>
                          <a:ea typeface="+mn-ea"/>
                        </a:rPr>
                        <a:t>9</a:t>
                      </a:r>
                      <a:r>
                        <a:rPr lang="zh-CN" altLang="en-US" sz="1600" dirty="0" smtClean="0">
                          <a:latin typeface="+mn-ea"/>
                          <a:ea typeface="+mn-ea"/>
                        </a:rPr>
                        <a:t>：</a:t>
                      </a:r>
                      <a:r>
                        <a:rPr lang="en-US" altLang="zh-CN" sz="1600" dirty="0" smtClean="0">
                          <a:latin typeface="+mn-ea"/>
                          <a:ea typeface="+mn-ea"/>
                        </a:rPr>
                        <a:t>00-11</a:t>
                      </a:r>
                      <a:r>
                        <a:rPr lang="zh-CN" altLang="en-US" sz="1600" dirty="0" smtClean="0">
                          <a:latin typeface="+mn-ea"/>
                          <a:ea typeface="+mn-ea"/>
                        </a:rPr>
                        <a:t>：</a:t>
                      </a:r>
                      <a:r>
                        <a:rPr lang="en-US" altLang="zh-CN" sz="1600" dirty="0" smtClean="0">
                          <a:latin typeface="+mn-ea"/>
                          <a:ea typeface="+mn-ea"/>
                        </a:rPr>
                        <a:t>30</a:t>
                      </a:r>
                      <a:r>
                        <a:rPr lang="zh-CN" altLang="en-US" sz="1600" dirty="0" smtClean="0">
                          <a:latin typeface="+mn-ea"/>
                          <a:ea typeface="+mn-ea"/>
                        </a:rPr>
                        <a:t>，下午 </a:t>
                      </a:r>
                      <a:r>
                        <a:rPr lang="en-US" altLang="zh-CN" sz="1600" dirty="0" smtClean="0">
                          <a:latin typeface="+mn-ea"/>
                          <a:ea typeface="+mn-ea"/>
                        </a:rPr>
                        <a:t>1</a:t>
                      </a:r>
                      <a:r>
                        <a:rPr lang="zh-CN" altLang="en-US" sz="1600" dirty="0" smtClean="0">
                          <a:latin typeface="+mn-ea"/>
                          <a:ea typeface="+mn-ea"/>
                        </a:rPr>
                        <a:t>：</a:t>
                      </a:r>
                      <a:r>
                        <a:rPr lang="en-US" altLang="zh-CN" sz="1600" dirty="0" smtClean="0">
                          <a:latin typeface="+mn-ea"/>
                          <a:ea typeface="+mn-ea"/>
                        </a:rPr>
                        <a:t>30-3</a:t>
                      </a:r>
                      <a:r>
                        <a:rPr lang="zh-CN" altLang="en-US" sz="1600" dirty="0" smtClean="0">
                          <a:latin typeface="+mn-ea"/>
                          <a:ea typeface="+mn-ea"/>
                        </a:rPr>
                        <a:t>：</a:t>
                      </a:r>
                      <a:r>
                        <a:rPr lang="en-US" altLang="zh-CN" sz="1600" dirty="0" smtClean="0">
                          <a:latin typeface="+mn-ea"/>
                          <a:ea typeface="+mn-ea"/>
                        </a:rPr>
                        <a:t>00 </a:t>
                      </a:r>
                      <a:r>
                        <a:rPr lang="zh-CN" altLang="en-US" sz="1600" dirty="0" smtClean="0">
                          <a:latin typeface="+mn-ea"/>
                          <a:ea typeface="+mn-ea"/>
                        </a:rPr>
                        <a:t>及交易所规定的其他 交易时间 最后交易日上午 </a:t>
                      </a:r>
                      <a:r>
                        <a:rPr lang="en-US" altLang="zh-CN" sz="1600" dirty="0" smtClean="0">
                          <a:latin typeface="+mn-ea"/>
                          <a:ea typeface="+mn-ea"/>
                        </a:rPr>
                        <a:t>9</a:t>
                      </a:r>
                      <a:r>
                        <a:rPr lang="zh-CN" altLang="en-US" sz="1600" dirty="0" smtClean="0">
                          <a:latin typeface="+mn-ea"/>
                          <a:ea typeface="+mn-ea"/>
                        </a:rPr>
                        <a:t>：</a:t>
                      </a:r>
                      <a:r>
                        <a:rPr lang="en-US" altLang="zh-CN" sz="1600" dirty="0" smtClean="0">
                          <a:latin typeface="+mn-ea"/>
                          <a:ea typeface="+mn-ea"/>
                        </a:rPr>
                        <a:t>00-11</a:t>
                      </a:r>
                      <a:r>
                        <a:rPr lang="zh-CN" altLang="en-US" sz="1600" dirty="0" smtClean="0">
                          <a:latin typeface="+mn-ea"/>
                          <a:ea typeface="+mn-ea"/>
                        </a:rPr>
                        <a:t>：</a:t>
                      </a:r>
                      <a:r>
                        <a:rPr lang="en-US" altLang="zh-CN" sz="1600" dirty="0" smtClean="0">
                          <a:latin typeface="+mn-ea"/>
                          <a:ea typeface="+mn-ea"/>
                        </a:rPr>
                        <a:t>30</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最后交易日</a:t>
                      </a:r>
                      <a:endParaRPr lang="zh-CN" altLang="en-US" sz="1600" dirty="0">
                        <a:latin typeface="+mn-ea"/>
                        <a:ea typeface="+mn-ea"/>
                      </a:endParaRPr>
                    </a:p>
                  </a:txBody>
                  <a:tcPr anchor="ctr"/>
                </a:tc>
                <a:tc>
                  <a:txBody>
                    <a:bodyPr/>
                    <a:lstStyle/>
                    <a:p>
                      <a:pPr algn="l"/>
                      <a:r>
                        <a:rPr lang="zh-CN" altLang="en-US" sz="1600" dirty="0" smtClean="0">
                          <a:latin typeface="+mn-ea"/>
                          <a:ea typeface="+mn-ea"/>
                        </a:rPr>
                        <a:t>合约交割月份的第 </a:t>
                      </a:r>
                      <a:r>
                        <a:rPr lang="en-US" altLang="zh-CN" sz="1600" dirty="0" smtClean="0">
                          <a:latin typeface="+mn-ea"/>
                          <a:ea typeface="+mn-ea"/>
                        </a:rPr>
                        <a:t>10 </a:t>
                      </a:r>
                      <a:r>
                        <a:rPr lang="zh-CN" altLang="en-US" sz="1600" dirty="0" smtClean="0">
                          <a:latin typeface="+mn-ea"/>
                          <a:ea typeface="+mn-ea"/>
                        </a:rPr>
                        <a:t>个交易日</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最后交割日</a:t>
                      </a:r>
                      <a:endParaRPr lang="zh-CN" altLang="en-US" sz="1600" dirty="0">
                        <a:latin typeface="+mn-ea"/>
                        <a:ea typeface="+mn-ea"/>
                      </a:endParaRPr>
                    </a:p>
                  </a:txBody>
                  <a:tcPr anchor="ctr"/>
                </a:tc>
                <a:tc>
                  <a:txBody>
                    <a:bodyPr/>
                    <a:lstStyle/>
                    <a:p>
                      <a:pPr algn="l"/>
                      <a:r>
                        <a:rPr lang="zh-CN" altLang="en-US" sz="1600" dirty="0" smtClean="0">
                          <a:latin typeface="+mn-ea"/>
                          <a:ea typeface="+mn-ea"/>
                        </a:rPr>
                        <a:t>合约交割月份的第 </a:t>
                      </a:r>
                      <a:r>
                        <a:rPr lang="en-US" altLang="zh-CN" sz="1600" dirty="0" smtClean="0">
                          <a:latin typeface="+mn-ea"/>
                          <a:ea typeface="+mn-ea"/>
                        </a:rPr>
                        <a:t>12 </a:t>
                      </a:r>
                      <a:r>
                        <a:rPr lang="zh-CN" altLang="en-US" sz="1600" dirty="0" smtClean="0">
                          <a:latin typeface="+mn-ea"/>
                          <a:ea typeface="+mn-ea"/>
                        </a:rPr>
                        <a:t>个交易日</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交割品级</a:t>
                      </a:r>
                      <a:endParaRPr lang="zh-CN" altLang="en-US" sz="1600" dirty="0">
                        <a:latin typeface="+mn-ea"/>
                        <a:ea typeface="+mn-ea"/>
                      </a:endParaRPr>
                    </a:p>
                  </a:txBody>
                  <a:tcPr anchor="ctr"/>
                </a:tc>
                <a:tc>
                  <a:txBody>
                    <a:bodyPr/>
                    <a:lstStyle/>
                    <a:p>
                      <a:pPr algn="l"/>
                      <a:r>
                        <a:rPr lang="zh-CN" altLang="en-US" sz="1600" dirty="0" smtClean="0">
                          <a:latin typeface="+mn-ea"/>
                          <a:ea typeface="+mn-ea"/>
                        </a:rPr>
                        <a:t>见</a:t>
                      </a:r>
                      <a:r>
                        <a:rPr lang="en-US" altLang="zh-CN" sz="1600" dirty="0" smtClean="0">
                          <a:latin typeface="+mn-ea"/>
                          <a:ea typeface="+mn-ea"/>
                        </a:rPr>
                        <a:t>《</a:t>
                      </a:r>
                      <a:r>
                        <a:rPr lang="zh-CN" altLang="en-US" sz="1600" dirty="0" smtClean="0">
                          <a:latin typeface="+mn-ea"/>
                          <a:ea typeface="+mn-ea"/>
                        </a:rPr>
                        <a:t>郑州商品交易所期货交割细则</a:t>
                      </a:r>
                      <a:r>
                        <a:rPr lang="en-US" altLang="zh-CN" sz="1600" dirty="0" smtClean="0">
                          <a:latin typeface="+mn-ea"/>
                          <a:ea typeface="+mn-ea"/>
                        </a:rPr>
                        <a:t>》</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交割地点</a:t>
                      </a:r>
                      <a:endParaRPr lang="zh-CN" altLang="en-US" sz="1600" dirty="0">
                        <a:latin typeface="+mn-ea"/>
                        <a:ea typeface="+mn-ea"/>
                      </a:endParaRPr>
                    </a:p>
                  </a:txBody>
                  <a:tcPr anchor="ctr"/>
                </a:tc>
                <a:tc>
                  <a:txBody>
                    <a:bodyPr/>
                    <a:lstStyle/>
                    <a:p>
                      <a:pPr algn="l"/>
                      <a:r>
                        <a:rPr lang="zh-CN" altLang="en-US" sz="1600" dirty="0" smtClean="0">
                          <a:latin typeface="+mn-ea"/>
                          <a:ea typeface="+mn-ea"/>
                        </a:rPr>
                        <a:t>交易所指定交割仓库</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交割方式</a:t>
                      </a:r>
                      <a:endParaRPr lang="zh-CN" altLang="en-US" sz="1600" dirty="0">
                        <a:latin typeface="+mn-ea"/>
                        <a:ea typeface="+mn-ea"/>
                      </a:endParaRPr>
                    </a:p>
                  </a:txBody>
                  <a:tcPr anchor="ctr"/>
                </a:tc>
                <a:tc>
                  <a:txBody>
                    <a:bodyPr/>
                    <a:lstStyle/>
                    <a:p>
                      <a:pPr algn="l"/>
                      <a:r>
                        <a:rPr lang="zh-CN" altLang="en-US" sz="1600" dirty="0" smtClean="0">
                          <a:latin typeface="+mn-ea"/>
                          <a:ea typeface="+mn-ea"/>
                        </a:rPr>
                        <a:t>实物交割</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交易代码</a:t>
                      </a:r>
                      <a:endParaRPr lang="zh-CN" altLang="en-US" sz="1600" dirty="0">
                        <a:latin typeface="+mn-ea"/>
                        <a:ea typeface="+mn-ea"/>
                      </a:endParaRPr>
                    </a:p>
                  </a:txBody>
                  <a:tcPr anchor="ctr"/>
                </a:tc>
                <a:tc>
                  <a:txBody>
                    <a:bodyPr/>
                    <a:lstStyle/>
                    <a:p>
                      <a:pPr algn="l"/>
                      <a:r>
                        <a:rPr lang="en-US" altLang="zh-CN" sz="1600" dirty="0" smtClean="0">
                          <a:latin typeface="+mn-ea"/>
                          <a:ea typeface="+mn-ea"/>
                        </a:rPr>
                        <a:t>CJ</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上市交易所</a:t>
                      </a:r>
                      <a:endParaRPr lang="zh-CN" altLang="en-US" sz="1600" dirty="0">
                        <a:latin typeface="+mn-ea"/>
                        <a:ea typeface="+mn-ea"/>
                      </a:endParaRPr>
                    </a:p>
                  </a:txBody>
                  <a:tcPr anchor="ctr"/>
                </a:tc>
                <a:tc>
                  <a:txBody>
                    <a:bodyPr/>
                    <a:lstStyle/>
                    <a:p>
                      <a:pPr algn="l"/>
                      <a:r>
                        <a:rPr lang="zh-CN" altLang="en-US" sz="1600" dirty="0" smtClean="0">
                          <a:latin typeface="+mn-ea"/>
                          <a:ea typeface="+mn-ea"/>
                        </a:rPr>
                        <a:t>郑州商品交易所</a:t>
                      </a:r>
                      <a:endParaRPr lang="zh-CN" altLang="en-US" sz="1600" dirty="0">
                        <a:latin typeface="+mn-ea"/>
                        <a:ea typeface="+mn-ea"/>
                      </a:endParaRPr>
                    </a:p>
                  </a:txBody>
                  <a:tcPr anchor="ct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836712"/>
            <a:ext cx="8229600" cy="5289451"/>
          </a:xfrm>
        </p:spPr>
        <p:txBody>
          <a:bodyPr/>
          <a:lstStyle/>
          <a:p>
            <a:r>
              <a:rPr lang="zh-CN" altLang="en-US" sz="2800" dirty="0" smtClean="0">
                <a:latin typeface="阿里巴巴普惠体 L" pitchFamily="18" charset="-122"/>
                <a:ea typeface="阿里巴巴普惠体 L" pitchFamily="18" charset="-122"/>
                <a:cs typeface="阿里巴巴普惠体 L" pitchFamily="18" charset="-122"/>
              </a:rPr>
              <a:t>红枣期货交易代码</a:t>
            </a:r>
            <a:r>
              <a:rPr lang="zh-CN" altLang="en-US" sz="2800" smtClean="0">
                <a:latin typeface="阿里巴巴普惠体 L" pitchFamily="18" charset="-122"/>
                <a:ea typeface="阿里巴巴普惠体 L" pitchFamily="18" charset="-122"/>
                <a:cs typeface="阿里巴巴普惠体 L" pitchFamily="18" charset="-122"/>
              </a:rPr>
              <a:t>：</a:t>
            </a:r>
            <a:r>
              <a:rPr lang="en-US" altLang="zh-CN" sz="2800" smtClean="0">
                <a:latin typeface="+mn-ea"/>
                <a:cs typeface="阿里巴巴普惠体 L" pitchFamily="18" charset="-122"/>
              </a:rPr>
              <a:t>CJ</a:t>
            </a:r>
            <a:endParaRPr lang="zh-CN" altLang="en-US" sz="2800" dirty="0" smtClean="0">
              <a:latin typeface="+mn-ea"/>
              <a:cs typeface="阿里巴巴普惠体 L" pitchFamily="18" charset="-122"/>
            </a:endParaRPr>
          </a:p>
          <a:p>
            <a:r>
              <a:rPr lang="zh-CN" altLang="en-US" sz="2800" dirty="0" smtClean="0">
                <a:latin typeface="阿里巴巴普惠体 L" pitchFamily="18" charset="-122"/>
                <a:ea typeface="阿里巴巴普惠体 L" pitchFamily="18" charset="-122"/>
                <a:cs typeface="阿里巴巴普惠体 L" pitchFamily="18" charset="-122"/>
              </a:rPr>
              <a:t>交易单位：</a:t>
            </a:r>
            <a:r>
              <a:rPr lang="en-US" altLang="zh-CN" sz="2800" dirty="0" smtClean="0">
                <a:latin typeface="阿里巴巴普惠体 L" pitchFamily="18" charset="-122"/>
                <a:ea typeface="阿里巴巴普惠体 L" pitchFamily="18" charset="-122"/>
                <a:cs typeface="阿里巴巴普惠体 L" pitchFamily="18" charset="-122"/>
              </a:rPr>
              <a:t>5</a:t>
            </a:r>
            <a:r>
              <a:rPr lang="zh-CN" altLang="en-US" sz="2800" dirty="0" smtClean="0">
                <a:latin typeface="阿里巴巴普惠体 L" pitchFamily="18" charset="-122"/>
                <a:ea typeface="阿里巴巴普惠体 L" pitchFamily="18" charset="-122"/>
                <a:cs typeface="阿里巴巴普惠体 L" pitchFamily="18" charset="-122"/>
              </a:rPr>
              <a:t>吨</a:t>
            </a:r>
            <a:r>
              <a:rPr lang="en-US" altLang="zh-CN" sz="2800" dirty="0" smtClean="0">
                <a:latin typeface="阿里巴巴普惠体 L" pitchFamily="18" charset="-122"/>
                <a:ea typeface="阿里巴巴普惠体 L" pitchFamily="18" charset="-122"/>
                <a:cs typeface="阿里巴巴普惠体 L" pitchFamily="18" charset="-122"/>
              </a:rPr>
              <a:t>/</a:t>
            </a:r>
            <a:r>
              <a:rPr lang="zh-CN" altLang="en-US" sz="2800" dirty="0" smtClean="0">
                <a:latin typeface="阿里巴巴普惠体 L" pitchFamily="18" charset="-122"/>
                <a:ea typeface="阿里巴巴普惠体 L" pitchFamily="18" charset="-122"/>
                <a:cs typeface="阿里巴巴普惠体 L" pitchFamily="18" charset="-122"/>
              </a:rPr>
              <a:t>手</a:t>
            </a:r>
            <a:endParaRPr lang="en-US" altLang="zh-CN" sz="2800" dirty="0" smtClean="0">
              <a:latin typeface="阿里巴巴普惠体 L" pitchFamily="18" charset="-122"/>
              <a:ea typeface="阿里巴巴普惠体 L" pitchFamily="18" charset="-122"/>
              <a:cs typeface="阿里巴巴普惠体 L" pitchFamily="18" charset="-122"/>
            </a:endParaRPr>
          </a:p>
          <a:p>
            <a:r>
              <a:rPr lang="zh-CN" altLang="en-US" sz="2800" dirty="0" smtClean="0">
                <a:latin typeface="阿里巴巴普惠体 L" pitchFamily="18" charset="-122"/>
                <a:ea typeface="阿里巴巴普惠体 L" pitchFamily="18" charset="-122"/>
                <a:cs typeface="阿里巴巴普惠体 L" pitchFamily="18" charset="-122"/>
              </a:rPr>
              <a:t>最小变动价位：</a:t>
            </a:r>
            <a:r>
              <a:rPr lang="en-US" altLang="zh-CN" sz="2800" dirty="0" smtClean="0">
                <a:latin typeface="阿里巴巴普惠体 L" pitchFamily="18" charset="-122"/>
                <a:ea typeface="阿里巴巴普惠体 L" pitchFamily="18" charset="-122"/>
                <a:cs typeface="阿里巴巴普惠体 L" pitchFamily="18" charset="-122"/>
              </a:rPr>
              <a:t>5</a:t>
            </a:r>
            <a:r>
              <a:rPr lang="zh-CN" altLang="en-US" sz="2800" smtClean="0">
                <a:latin typeface="阿里巴巴普惠体 L" pitchFamily="18" charset="-122"/>
                <a:ea typeface="阿里巴巴普惠体 L" pitchFamily="18" charset="-122"/>
                <a:cs typeface="阿里巴巴普惠体 L" pitchFamily="18" charset="-122"/>
              </a:rPr>
              <a:t>元</a:t>
            </a:r>
            <a:r>
              <a:rPr lang="en-US" altLang="zh-CN" sz="2800" smtClean="0">
                <a:latin typeface="阿里巴巴普惠体 L" pitchFamily="18" charset="-122"/>
                <a:ea typeface="阿里巴巴普惠体 L" pitchFamily="18" charset="-122"/>
                <a:cs typeface="阿里巴巴普惠体 L" pitchFamily="18" charset="-122"/>
              </a:rPr>
              <a:t>/</a:t>
            </a:r>
            <a:r>
              <a:rPr lang="zh-CN" altLang="en-US" sz="2800" smtClean="0">
                <a:latin typeface="阿里巴巴普惠体 L" pitchFamily="18" charset="-122"/>
                <a:ea typeface="阿里巴巴普惠体 L" pitchFamily="18" charset="-122"/>
                <a:cs typeface="阿里巴巴普惠体 L" pitchFamily="18" charset="-122"/>
              </a:rPr>
              <a:t>吨</a:t>
            </a:r>
            <a:endParaRPr lang="zh-CN" altLang="en-US" sz="2800" dirty="0" smtClean="0">
              <a:latin typeface="阿里巴巴普惠体 L" pitchFamily="18" charset="-122"/>
              <a:ea typeface="阿里巴巴普惠体 L" pitchFamily="18" charset="-122"/>
              <a:cs typeface="阿里巴巴普惠体 L" pitchFamily="18" charset="-122"/>
            </a:endParaRPr>
          </a:p>
          <a:p>
            <a:r>
              <a:rPr lang="zh-CN" altLang="en-US" sz="2800" dirty="0" smtClean="0">
                <a:latin typeface="阿里巴巴普惠体 L" pitchFamily="18" charset="-122"/>
                <a:ea typeface="阿里巴巴普惠体 L" pitchFamily="18" charset="-122"/>
                <a:cs typeface="阿里巴巴普惠体 L" pitchFamily="18" charset="-122"/>
              </a:rPr>
              <a:t>每日涨跌停板幅度：</a:t>
            </a:r>
            <a:r>
              <a:rPr lang="en-US" altLang="zh-CN" sz="2800" dirty="0" smtClean="0">
                <a:latin typeface="阿里巴巴普惠体 L" pitchFamily="18" charset="-122"/>
                <a:ea typeface="阿里巴巴普惠体 L" pitchFamily="18" charset="-122"/>
                <a:cs typeface="阿里巴巴普惠体 L" pitchFamily="18" charset="-122"/>
              </a:rPr>
              <a:t>5%</a:t>
            </a:r>
            <a:endParaRPr lang="zh-CN" altLang="en-US" sz="2800" dirty="0" smtClean="0">
              <a:latin typeface="阿里巴巴普惠体 L" pitchFamily="18" charset="-122"/>
              <a:ea typeface="阿里巴巴普惠体 L" pitchFamily="18" charset="-122"/>
              <a:cs typeface="阿里巴巴普惠体 L" pitchFamily="18" charset="-122"/>
            </a:endParaRPr>
          </a:p>
          <a:p>
            <a:r>
              <a:rPr lang="zh-CN" altLang="en-US" sz="2800" dirty="0" smtClean="0">
                <a:latin typeface="阿里巴巴普惠体 L" pitchFamily="18" charset="-122"/>
                <a:ea typeface="阿里巴巴普惠体 L" pitchFamily="18" charset="-122"/>
                <a:cs typeface="阿里巴巴普惠体 L" pitchFamily="18" charset="-122"/>
              </a:rPr>
              <a:t>合约交割月份：</a:t>
            </a:r>
            <a:r>
              <a:rPr lang="en-US" altLang="zh-CN" sz="2800" dirty="0" smtClean="0">
                <a:latin typeface="阿里巴巴普惠体 L" pitchFamily="18" charset="-122"/>
                <a:ea typeface="阿里巴巴普惠体 L" pitchFamily="18" charset="-122"/>
                <a:cs typeface="阿里巴巴普惠体 L" pitchFamily="18" charset="-122"/>
              </a:rPr>
              <a:t>1</a:t>
            </a:r>
            <a:r>
              <a:rPr lang="zh-CN" altLang="en-US" sz="2800" dirty="0" smtClean="0">
                <a:latin typeface="阿里巴巴普惠体 L" pitchFamily="18" charset="-122"/>
                <a:ea typeface="阿里巴巴普惠体 L" pitchFamily="18" charset="-122"/>
                <a:cs typeface="阿里巴巴普惠体 L" pitchFamily="18" charset="-122"/>
              </a:rPr>
              <a:t>、</a:t>
            </a:r>
            <a:r>
              <a:rPr lang="en-US" altLang="zh-CN" sz="2800" dirty="0" smtClean="0">
                <a:latin typeface="阿里巴巴普惠体 L" pitchFamily="18" charset="-122"/>
                <a:ea typeface="阿里巴巴普惠体 L" pitchFamily="18" charset="-122"/>
                <a:cs typeface="阿里巴巴普惠体 L" pitchFamily="18" charset="-122"/>
              </a:rPr>
              <a:t>3</a:t>
            </a:r>
            <a:r>
              <a:rPr lang="zh-CN" altLang="en-US" sz="2800" dirty="0" smtClean="0">
                <a:latin typeface="阿里巴巴普惠体 L" pitchFamily="18" charset="-122"/>
                <a:ea typeface="阿里巴巴普惠体 L" pitchFamily="18" charset="-122"/>
                <a:cs typeface="阿里巴巴普惠体 L" pitchFamily="18" charset="-122"/>
              </a:rPr>
              <a:t>、</a:t>
            </a:r>
            <a:r>
              <a:rPr lang="en-US" altLang="zh-CN" sz="2800" dirty="0" smtClean="0">
                <a:latin typeface="阿里巴巴普惠体 L" pitchFamily="18" charset="-122"/>
                <a:ea typeface="阿里巴巴普惠体 L" pitchFamily="18" charset="-122"/>
                <a:cs typeface="阿里巴巴普惠体 L" pitchFamily="18" charset="-122"/>
              </a:rPr>
              <a:t>5</a:t>
            </a:r>
            <a:r>
              <a:rPr lang="zh-CN" altLang="en-US" sz="2800" dirty="0" smtClean="0">
                <a:latin typeface="阿里巴巴普惠体 L" pitchFamily="18" charset="-122"/>
                <a:ea typeface="阿里巴巴普惠体 L" pitchFamily="18" charset="-122"/>
                <a:cs typeface="阿里巴巴普惠体 L" pitchFamily="18" charset="-122"/>
              </a:rPr>
              <a:t>、</a:t>
            </a:r>
            <a:r>
              <a:rPr lang="en-US" altLang="zh-CN" sz="2800" dirty="0" smtClean="0">
                <a:latin typeface="阿里巴巴普惠体 L" pitchFamily="18" charset="-122"/>
                <a:ea typeface="阿里巴巴普惠体 L" pitchFamily="18" charset="-122"/>
                <a:cs typeface="阿里巴巴普惠体 L" pitchFamily="18" charset="-122"/>
              </a:rPr>
              <a:t>7</a:t>
            </a:r>
            <a:r>
              <a:rPr lang="zh-CN" altLang="en-US" sz="2800" dirty="0" smtClean="0">
                <a:latin typeface="阿里巴巴普惠体 L" pitchFamily="18" charset="-122"/>
                <a:ea typeface="阿里巴巴普惠体 L" pitchFamily="18" charset="-122"/>
                <a:cs typeface="阿里巴巴普惠体 L" pitchFamily="18" charset="-122"/>
              </a:rPr>
              <a:t>、</a:t>
            </a:r>
            <a:r>
              <a:rPr lang="en-US" altLang="zh-CN" sz="2800" dirty="0" smtClean="0">
                <a:latin typeface="阿里巴巴普惠体 L" pitchFamily="18" charset="-122"/>
                <a:ea typeface="阿里巴巴普惠体 L" pitchFamily="18" charset="-122"/>
                <a:cs typeface="阿里巴巴普惠体 L" pitchFamily="18" charset="-122"/>
              </a:rPr>
              <a:t>9</a:t>
            </a:r>
            <a:r>
              <a:rPr lang="zh-CN" altLang="en-US" sz="2800" dirty="0" smtClean="0">
                <a:latin typeface="阿里巴巴普惠体 L" pitchFamily="18" charset="-122"/>
                <a:ea typeface="阿里巴巴普惠体 L" pitchFamily="18" charset="-122"/>
                <a:cs typeface="阿里巴巴普惠体 L" pitchFamily="18" charset="-122"/>
              </a:rPr>
              <a:t>、</a:t>
            </a:r>
            <a:r>
              <a:rPr lang="en-US" altLang="zh-CN" sz="2800" dirty="0" smtClean="0">
                <a:latin typeface="阿里巴巴普惠体 L" pitchFamily="18" charset="-122"/>
                <a:ea typeface="阿里巴巴普惠体 L" pitchFamily="18" charset="-122"/>
                <a:cs typeface="阿里巴巴普惠体 L" pitchFamily="18" charset="-122"/>
              </a:rPr>
              <a:t>12</a:t>
            </a:r>
          </a:p>
          <a:p>
            <a:r>
              <a:rPr lang="zh-CN" altLang="en-US" sz="2800" dirty="0" smtClean="0">
                <a:latin typeface="阿里巴巴普惠体 L" pitchFamily="18" charset="-122"/>
                <a:ea typeface="阿里巴巴普惠体 L" pitchFamily="18" charset="-122"/>
                <a:cs typeface="阿里巴巴普惠体 L" pitchFamily="18" charset="-122"/>
              </a:rPr>
              <a:t>最后交易日：合约交割月份的第 </a:t>
            </a:r>
            <a:r>
              <a:rPr lang="en-US" altLang="zh-CN" sz="2800" dirty="0" smtClean="0">
                <a:latin typeface="阿里巴巴普惠体 L" pitchFamily="18" charset="-122"/>
                <a:ea typeface="阿里巴巴普惠体 L" pitchFamily="18" charset="-122"/>
                <a:cs typeface="阿里巴巴普惠体 L" pitchFamily="18" charset="-122"/>
              </a:rPr>
              <a:t>10 </a:t>
            </a:r>
            <a:r>
              <a:rPr lang="zh-CN" altLang="en-US" sz="2800" dirty="0" smtClean="0">
                <a:latin typeface="阿里巴巴普惠体 L" pitchFamily="18" charset="-122"/>
                <a:ea typeface="阿里巴巴普惠体 L" pitchFamily="18" charset="-122"/>
                <a:cs typeface="阿里巴巴普惠体 L" pitchFamily="18" charset="-122"/>
              </a:rPr>
              <a:t>个交易日</a:t>
            </a:r>
          </a:p>
          <a:p>
            <a:r>
              <a:rPr lang="zh-CN" altLang="en-US" sz="2800" dirty="0" smtClean="0">
                <a:latin typeface="阿里巴巴普惠体 L" pitchFamily="18" charset="-122"/>
                <a:ea typeface="阿里巴巴普惠体 L" pitchFamily="18" charset="-122"/>
                <a:cs typeface="阿里巴巴普惠体 L" pitchFamily="18" charset="-122"/>
              </a:rPr>
              <a:t>交割单位：</a:t>
            </a:r>
            <a:r>
              <a:rPr lang="en-US" altLang="zh-CN" sz="2800" dirty="0" smtClean="0">
                <a:latin typeface="阿里巴巴普惠体 L" pitchFamily="18" charset="-122"/>
                <a:ea typeface="阿里巴巴普惠体 L" pitchFamily="18" charset="-122"/>
                <a:cs typeface="阿里巴巴普惠体 L" pitchFamily="18" charset="-122"/>
              </a:rPr>
              <a:t>10</a:t>
            </a:r>
            <a:r>
              <a:rPr lang="zh-CN" altLang="en-US" sz="2800" dirty="0" smtClean="0">
                <a:latin typeface="阿里巴巴普惠体 L" pitchFamily="18" charset="-122"/>
                <a:ea typeface="阿里巴巴普惠体 L" pitchFamily="18" charset="-122"/>
                <a:cs typeface="阿里巴巴普惠体 L" pitchFamily="18" charset="-122"/>
              </a:rPr>
              <a:t>吨</a:t>
            </a:r>
            <a:endParaRPr lang="en-US" altLang="zh-CN" sz="2800" dirty="0" smtClean="0">
              <a:latin typeface="阿里巴巴普惠体 L" pitchFamily="18" charset="-122"/>
              <a:ea typeface="阿里巴巴普惠体 L" pitchFamily="18" charset="-122"/>
              <a:cs typeface="阿里巴巴普惠体 L" pitchFamily="18" charset="-122"/>
            </a:endParaRPr>
          </a:p>
          <a:p>
            <a:r>
              <a:rPr lang="zh-CN" altLang="en-US" sz="2800" dirty="0" smtClean="0">
                <a:latin typeface="阿里巴巴普惠体 L" pitchFamily="18" charset="-122"/>
                <a:ea typeface="阿里巴巴普惠体 L" pitchFamily="18" charset="-122"/>
                <a:cs typeface="阿里巴巴普惠体 L" pitchFamily="18" charset="-122"/>
              </a:rPr>
              <a:t>交割标的：灰枣，也称若羌枣</a:t>
            </a:r>
            <a:endParaRPr lang="en-US" altLang="zh-CN" sz="2800" dirty="0" smtClean="0">
              <a:latin typeface="阿里巴巴普惠体 L" pitchFamily="18" charset="-122"/>
              <a:ea typeface="阿里巴巴普惠体 L" pitchFamily="18" charset="-122"/>
              <a:cs typeface="阿里巴巴普惠体 L" pitchFamily="18" charset="-122"/>
            </a:endParaRPr>
          </a:p>
          <a:p>
            <a:r>
              <a:rPr lang="zh-CN" altLang="en-US" sz="2800" dirty="0" smtClean="0">
                <a:latin typeface="阿里巴巴普惠体 L" pitchFamily="18" charset="-122"/>
                <a:ea typeface="阿里巴巴普惠体 L" pitchFamily="18" charset="-122"/>
                <a:cs typeface="阿里巴巴普惠体 L" pitchFamily="18" charset="-122"/>
              </a:rPr>
              <a:t>上市交易所：郑州商品交易所</a:t>
            </a:r>
            <a:endParaRPr lang="zh-CN" altLang="en-US" sz="2800" dirty="0">
              <a:latin typeface="阿里巴巴普惠体 L" pitchFamily="18" charset="-122"/>
              <a:ea typeface="阿里巴巴普惠体 L" pitchFamily="18" charset="-122"/>
              <a:cs typeface="阿里巴巴普惠体 L" pitchFamily="18" charset="-122"/>
            </a:endParaRPr>
          </a:p>
        </p:txBody>
      </p:sp>
      <p:sp>
        <p:nvSpPr>
          <p:cNvPr id="5" name="矩形 4"/>
          <p:cNvSpPr>
            <a:spLocks/>
          </p:cNvSpPr>
          <p:nvPr/>
        </p:nvSpPr>
        <p:spPr>
          <a:xfrm>
            <a:off x="0" y="116632"/>
            <a:ext cx="4464496" cy="584775"/>
          </a:xfrm>
          <a:prstGeom prst="rect">
            <a:avLst/>
          </a:prstGeom>
        </p:spPr>
        <p:txBody>
          <a:bodyPr wrap="square">
            <a:spAutoFit/>
          </a:bodyPr>
          <a:lstStyle/>
          <a:p>
            <a:r>
              <a:rPr lang="zh-CN" altLang="en-US" sz="3200" smtClean="0">
                <a:latin typeface="阿里巴巴普惠体 L" pitchFamily="18" charset="-122"/>
                <a:ea typeface="阿里巴巴普惠体 L" pitchFamily="18" charset="-122"/>
                <a:cs typeface="阿里巴巴普惠体 L" pitchFamily="18" charset="-122"/>
              </a:rPr>
              <a:t>红枣期货合约</a:t>
            </a:r>
            <a:endParaRPr lang="zh-CN" altLang="en-US" sz="3200" dirty="0">
              <a:latin typeface="阿里巴巴普惠体 L" pitchFamily="18" charset="-122"/>
              <a:ea typeface="阿里巴巴普惠体 L" pitchFamily="18" charset="-122"/>
              <a:cs typeface="阿里巴巴普惠体 L" pitchFamily="18"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2780928"/>
            <a:ext cx="2088232" cy="1440160"/>
          </a:xfrm>
        </p:spPr>
        <p:txBody>
          <a:bodyPr>
            <a:normAutofit/>
          </a:bodyPr>
          <a:lstStyle/>
          <a:p>
            <a:pPr algn="ctr"/>
            <a:r>
              <a:rPr lang="zh-CN" altLang="en-US" sz="6600" b="0" dirty="0" smtClean="0">
                <a:latin typeface="阿里巴巴普惠体 L" pitchFamily="18" charset="-122"/>
                <a:ea typeface="阿里巴巴普惠体 L" pitchFamily="18" charset="-122"/>
                <a:cs typeface="阿里巴巴普惠体 L" pitchFamily="18" charset="-122"/>
              </a:rPr>
              <a:t>红枣</a:t>
            </a:r>
            <a:endParaRPr lang="zh-CN" altLang="en-US" sz="6600" b="0" dirty="0">
              <a:latin typeface="阿里巴巴普惠体 L" pitchFamily="18" charset="-122"/>
              <a:ea typeface="阿里巴巴普惠体 L" pitchFamily="18" charset="-122"/>
              <a:cs typeface="阿里巴巴普惠体 L" pitchFamily="18" charset="-122"/>
            </a:endParaRPr>
          </a:p>
        </p:txBody>
      </p:sp>
      <p:pic>
        <p:nvPicPr>
          <p:cNvPr id="13" name="内容占位符 12" descr="W020181110492042859451.jpg"/>
          <p:cNvPicPr>
            <a:picLocks noGrp="1" noChangeAspect="1"/>
          </p:cNvPicPr>
          <p:nvPr>
            <p:ph idx="1"/>
          </p:nvPr>
        </p:nvPicPr>
        <p:blipFill>
          <a:blip r:embed="rId2" cstate="print"/>
          <a:stretch>
            <a:fillRect/>
          </a:stretch>
        </p:blipFill>
        <p:spPr>
          <a:xfrm>
            <a:off x="2987824" y="1484785"/>
            <a:ext cx="5698976" cy="4536504"/>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08720"/>
            <a:ext cx="8229600" cy="5217443"/>
          </a:xfrm>
        </p:spPr>
        <p:txBody>
          <a:bodyPr>
            <a:normAutofit/>
          </a:bodyPr>
          <a:lstStyle/>
          <a:p>
            <a:r>
              <a:rPr lang="zh-CN" altLang="en-US" sz="3000" dirty="0" smtClean="0">
                <a:latin typeface="阿里巴巴普惠体 L" pitchFamily="18" charset="-122"/>
                <a:ea typeface="阿里巴巴普惠体 L" pitchFamily="18" charset="-122"/>
                <a:cs typeface="阿里巴巴普惠体 L" pitchFamily="18" charset="-122"/>
              </a:rPr>
              <a:t>红枣，又名大枣，自古以来就被列为“五果”（桃、李、梅、杏、枣）之一。红枣味甘性温、归脾胃经，有补中益气、养血安神、缓和药性的功能，其维生素含量高，有着“天然维生素丸”</a:t>
            </a:r>
            <a:r>
              <a:rPr lang="zh-CN" altLang="en-US" sz="3000" smtClean="0">
                <a:latin typeface="阿里巴巴普惠体 L" pitchFamily="18" charset="-122"/>
                <a:ea typeface="阿里巴巴普惠体 L" pitchFamily="18" charset="-122"/>
                <a:cs typeface="阿里巴巴普惠体 L" pitchFamily="18" charset="-122"/>
              </a:rPr>
              <a:t>的美誉。</a:t>
            </a:r>
            <a:endParaRPr lang="en-US" altLang="zh-CN" sz="3000" dirty="0" smtClean="0">
              <a:latin typeface="阿里巴巴普惠体 L" pitchFamily="18" charset="-122"/>
              <a:ea typeface="阿里巴巴普惠体 L" pitchFamily="18" charset="-122"/>
              <a:cs typeface="阿里巴巴普惠体 L" pitchFamily="18" charset="-122"/>
            </a:endParaRPr>
          </a:p>
          <a:p>
            <a:r>
              <a:rPr lang="zh-CN" altLang="en-US" sz="3000" dirty="0" smtClean="0">
                <a:latin typeface="阿里巴巴普惠体 L" pitchFamily="18" charset="-122"/>
                <a:ea typeface="阿里巴巴普惠体 L" pitchFamily="18" charset="-122"/>
                <a:cs typeface="阿里巴巴普惠体 L" pitchFamily="18" charset="-122"/>
              </a:rPr>
              <a:t>红枣期货交割标的是灰枣，灰枣也称若羌枣，果实呈长倒卵形，果皮为橙红色，若羌枣之所以被称之为灰枣，是因为若羌枣在成熟变红之前，通体发灰，所以得名“灰枣”。是中国独一无二树上自然吊干的红枣。</a:t>
            </a:r>
            <a:endParaRPr lang="zh-CN" altLang="en-US" sz="3000" dirty="0">
              <a:latin typeface="阿里巴巴普惠体 L" pitchFamily="18" charset="-122"/>
              <a:ea typeface="阿里巴巴普惠体 L" pitchFamily="18" charset="-122"/>
              <a:cs typeface="阿里巴巴普惠体 L" pitchFamily="18"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3240360" cy="792088"/>
          </a:xfrm>
        </p:spPr>
        <p:txBody>
          <a:bodyPr>
            <a:normAutofit/>
          </a:bodyPr>
          <a:lstStyle/>
          <a:p>
            <a:pPr algn="l"/>
            <a:r>
              <a:rPr lang="zh-CN" altLang="en-US" sz="3600" dirty="0" smtClean="0">
                <a:latin typeface="阿里巴巴普惠体 L" pitchFamily="18" charset="-122"/>
                <a:ea typeface="阿里巴巴普惠体 L" pitchFamily="18" charset="-122"/>
                <a:cs typeface="阿里巴巴普惠体 L" pitchFamily="18" charset="-122"/>
              </a:rPr>
              <a:t>枣树生长周期</a:t>
            </a:r>
            <a:endParaRPr lang="zh-CN" altLang="en-US" sz="3600" dirty="0">
              <a:latin typeface="阿里巴巴普惠体 L" pitchFamily="18" charset="-122"/>
              <a:ea typeface="阿里巴巴普惠体 L" pitchFamily="18" charset="-122"/>
              <a:cs typeface="阿里巴巴普惠体 L" pitchFamily="18" charset="-122"/>
            </a:endParaRPr>
          </a:p>
        </p:txBody>
      </p:sp>
      <p:pic>
        <p:nvPicPr>
          <p:cNvPr id="8194" name="Picture 2"/>
          <p:cNvPicPr>
            <a:picLocks noGrp="1" noChangeAspect="1" noChangeArrowheads="1"/>
          </p:cNvPicPr>
          <p:nvPr>
            <p:ph idx="1"/>
          </p:nvPr>
        </p:nvPicPr>
        <p:blipFill>
          <a:blip r:embed="rId2" cstate="print"/>
          <a:srcRect/>
          <a:stretch>
            <a:fillRect/>
          </a:stretch>
        </p:blipFill>
        <p:spPr bwMode="auto">
          <a:xfrm>
            <a:off x="539552" y="764704"/>
            <a:ext cx="7992888" cy="6093296"/>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4355976" cy="720080"/>
          </a:xfrm>
        </p:spPr>
        <p:txBody>
          <a:bodyPr>
            <a:normAutofit/>
          </a:bodyPr>
          <a:lstStyle/>
          <a:p>
            <a:pPr algn="l"/>
            <a:r>
              <a:rPr lang="zh-CN" altLang="en-US" sz="3600" dirty="0" smtClean="0">
                <a:latin typeface="阿里巴巴普惠体 L" pitchFamily="18" charset="-122"/>
                <a:ea typeface="阿里巴巴普惠体 L" pitchFamily="18" charset="-122"/>
                <a:cs typeface="阿里巴巴普惠体 L" pitchFamily="18" charset="-122"/>
              </a:rPr>
              <a:t>红枣的生产情况</a:t>
            </a:r>
            <a:endParaRPr lang="zh-CN" altLang="en-US" sz="3600" dirty="0">
              <a:latin typeface="阿里巴巴普惠体 L" pitchFamily="18" charset="-122"/>
              <a:ea typeface="阿里巴巴普惠体 L" pitchFamily="18" charset="-122"/>
              <a:cs typeface="阿里巴巴普惠体 L" pitchFamily="18" charset="-122"/>
            </a:endParaRPr>
          </a:p>
        </p:txBody>
      </p:sp>
      <p:sp>
        <p:nvSpPr>
          <p:cNvPr id="3" name="内容占位符 2"/>
          <p:cNvSpPr>
            <a:spLocks noGrp="1"/>
          </p:cNvSpPr>
          <p:nvPr>
            <p:ph idx="1"/>
          </p:nvPr>
        </p:nvSpPr>
        <p:spPr>
          <a:xfrm>
            <a:off x="395536" y="1124744"/>
            <a:ext cx="8229600" cy="5040560"/>
          </a:xfrm>
        </p:spPr>
        <p:txBody>
          <a:bodyPr/>
          <a:lstStyle/>
          <a:p>
            <a:r>
              <a:rPr lang="zh-CN" altLang="en-US" sz="3000" dirty="0" smtClean="0">
                <a:latin typeface="阿里巴巴普惠体 L" pitchFamily="18" charset="-122"/>
                <a:ea typeface="阿里巴巴普惠体 L" pitchFamily="18" charset="-122"/>
                <a:cs typeface="阿里巴巴普惠体 L" pitchFamily="18" charset="-122"/>
              </a:rPr>
              <a:t>红枣是我国特有果品，世界上</a:t>
            </a:r>
            <a:r>
              <a:rPr lang="en-US" altLang="zh-CN" sz="3000" dirty="0" smtClean="0">
                <a:latin typeface="阿里巴巴普惠体 L" pitchFamily="18" charset="-122"/>
                <a:ea typeface="阿里巴巴普惠体 L" pitchFamily="18" charset="-122"/>
                <a:cs typeface="阿里巴巴普惠体 L" pitchFamily="18" charset="-122"/>
              </a:rPr>
              <a:t>99%</a:t>
            </a:r>
            <a:r>
              <a:rPr lang="zh-CN" altLang="en-US" sz="3000" dirty="0" smtClean="0">
                <a:latin typeface="阿里巴巴普惠体 L" pitchFamily="18" charset="-122"/>
                <a:ea typeface="阿里巴巴普惠体 L" pitchFamily="18" charset="-122"/>
                <a:cs typeface="阿里巴巴普惠体 L" pitchFamily="18" charset="-122"/>
              </a:rPr>
              <a:t>的红枣都分布在中国，只有</a:t>
            </a:r>
            <a:r>
              <a:rPr lang="en-US" altLang="zh-CN" sz="3000" dirty="0" smtClean="0">
                <a:latin typeface="阿里巴巴普惠体 L" pitchFamily="18" charset="-122"/>
                <a:ea typeface="阿里巴巴普惠体 L" pitchFamily="18" charset="-122"/>
                <a:cs typeface="阿里巴巴普惠体 L" pitchFamily="18" charset="-122"/>
              </a:rPr>
              <a:t>1%</a:t>
            </a:r>
            <a:r>
              <a:rPr lang="zh-CN" altLang="en-US" sz="3000" dirty="0" smtClean="0">
                <a:latin typeface="阿里巴巴普惠体 L" pitchFamily="18" charset="-122"/>
                <a:ea typeface="阿里巴巴普惠体 L" pitchFamily="18" charset="-122"/>
                <a:cs typeface="阿里巴巴普惠体 L" pitchFamily="18" charset="-122"/>
              </a:rPr>
              <a:t>产自日本、韩国、伊拉克等国家。</a:t>
            </a:r>
            <a:endParaRPr lang="en-US" altLang="zh-CN" sz="3000" dirty="0" smtClean="0">
              <a:latin typeface="阿里巴巴普惠体 L" pitchFamily="18" charset="-122"/>
              <a:ea typeface="阿里巴巴普惠体 L" pitchFamily="18" charset="-122"/>
              <a:cs typeface="阿里巴巴普惠体 L" pitchFamily="18" charset="-122"/>
            </a:endParaRPr>
          </a:p>
          <a:p>
            <a:r>
              <a:rPr lang="zh-CN" altLang="en-US" sz="3000" dirty="0" smtClean="0">
                <a:latin typeface="阿里巴巴普惠体 L" pitchFamily="18" charset="-122"/>
                <a:ea typeface="阿里巴巴普惠体 L" pitchFamily="18" charset="-122"/>
                <a:cs typeface="阿里巴巴普惠体 L" pitchFamily="18" charset="-122"/>
              </a:rPr>
              <a:t>我国有六大红枣主产区，分别为新疆、河南、河北、山东、山西、陕西。这</a:t>
            </a:r>
            <a:r>
              <a:rPr lang="en-US" altLang="zh-CN" sz="3000" dirty="0" smtClean="0">
                <a:latin typeface="阿里巴巴普惠体 L" pitchFamily="18" charset="-122"/>
                <a:ea typeface="阿里巴巴普惠体 L" pitchFamily="18" charset="-122"/>
                <a:cs typeface="阿里巴巴普惠体 L" pitchFamily="18" charset="-122"/>
              </a:rPr>
              <a:t>6</a:t>
            </a:r>
            <a:r>
              <a:rPr lang="zh-CN" altLang="en-US" sz="3000" dirty="0" smtClean="0">
                <a:latin typeface="阿里巴巴普惠体 L" pitchFamily="18" charset="-122"/>
                <a:ea typeface="阿里巴巴普惠体 L" pitchFamily="18" charset="-122"/>
                <a:cs typeface="阿里巴巴普惠体 L" pitchFamily="18" charset="-122"/>
              </a:rPr>
              <a:t>大主产区产量占全国的</a:t>
            </a:r>
            <a:r>
              <a:rPr lang="en-US" altLang="zh-CN" sz="3000" dirty="0" smtClean="0">
                <a:latin typeface="阿里巴巴普惠体 L" pitchFamily="18" charset="-122"/>
                <a:ea typeface="阿里巴巴普惠体 L" pitchFamily="18" charset="-122"/>
                <a:cs typeface="阿里巴巴普惠体 L" pitchFamily="18" charset="-122"/>
              </a:rPr>
              <a:t>90%</a:t>
            </a:r>
            <a:r>
              <a:rPr lang="zh-CN" altLang="en-US" sz="3000" dirty="0" smtClean="0">
                <a:latin typeface="阿里巴巴普惠体 L" pitchFamily="18" charset="-122"/>
                <a:ea typeface="阿里巴巴普惠体 L" pitchFamily="18" charset="-122"/>
                <a:cs typeface="阿里巴巴普惠体 L" pitchFamily="18" charset="-122"/>
              </a:rPr>
              <a:t>以上。其中新疆占</a:t>
            </a:r>
            <a:r>
              <a:rPr lang="en-US" altLang="zh-CN" sz="3000" dirty="0" smtClean="0">
                <a:latin typeface="阿里巴巴普惠体 L" pitchFamily="18" charset="-122"/>
                <a:ea typeface="阿里巴巴普惠体 L" pitchFamily="18" charset="-122"/>
                <a:cs typeface="阿里巴巴普惠体 L" pitchFamily="18" charset="-122"/>
              </a:rPr>
              <a:t>37.82%</a:t>
            </a:r>
            <a:r>
              <a:rPr lang="zh-CN" altLang="en-US" sz="3000" dirty="0" smtClean="0">
                <a:latin typeface="阿里巴巴普惠体 L" pitchFamily="18" charset="-122"/>
                <a:ea typeface="阿里巴巴普惠体 L" pitchFamily="18" charset="-122"/>
                <a:cs typeface="阿里巴巴普惠体 L" pitchFamily="18" charset="-122"/>
              </a:rPr>
              <a:t>，河北占</a:t>
            </a:r>
            <a:r>
              <a:rPr lang="en-US" altLang="zh-CN" sz="3000" dirty="0" smtClean="0">
                <a:latin typeface="阿里巴巴普惠体 L" pitchFamily="18" charset="-122"/>
                <a:ea typeface="阿里巴巴普惠体 L" pitchFamily="18" charset="-122"/>
                <a:cs typeface="阿里巴巴普惠体 L" pitchFamily="18" charset="-122"/>
              </a:rPr>
              <a:t>17.16%</a:t>
            </a:r>
            <a:r>
              <a:rPr lang="zh-CN" altLang="en-US" sz="3000" dirty="0" smtClean="0">
                <a:latin typeface="阿里巴巴普惠体 L" pitchFamily="18" charset="-122"/>
                <a:ea typeface="阿里巴巴普惠体 L" pitchFamily="18" charset="-122"/>
                <a:cs typeface="阿里巴巴普惠体 L" pitchFamily="18" charset="-122"/>
              </a:rPr>
              <a:t>，山东占</a:t>
            </a:r>
            <a:r>
              <a:rPr lang="en-US" altLang="zh-CN" sz="3000" dirty="0" smtClean="0">
                <a:latin typeface="阿里巴巴普惠体 L" pitchFamily="18" charset="-122"/>
                <a:ea typeface="阿里巴巴普惠体 L" pitchFamily="18" charset="-122"/>
                <a:cs typeface="阿里巴巴普惠体 L" pitchFamily="18" charset="-122"/>
              </a:rPr>
              <a:t>13.28%</a:t>
            </a:r>
            <a:r>
              <a:rPr lang="zh-CN" altLang="en-US" sz="3000" dirty="0" smtClean="0">
                <a:latin typeface="阿里巴巴普惠体 L" pitchFamily="18" charset="-122"/>
                <a:ea typeface="阿里巴巴普惠体 L" pitchFamily="18" charset="-122"/>
                <a:cs typeface="阿里巴巴普惠体 L" pitchFamily="18" charset="-122"/>
              </a:rPr>
              <a:t>，山西占</a:t>
            </a:r>
            <a:r>
              <a:rPr lang="en-US" altLang="zh-CN" sz="3000" dirty="0" smtClean="0">
                <a:latin typeface="阿里巴巴普惠体 L" pitchFamily="18" charset="-122"/>
                <a:ea typeface="阿里巴巴普惠体 L" pitchFamily="18" charset="-122"/>
                <a:cs typeface="阿里巴巴普惠体 L" pitchFamily="18" charset="-122"/>
              </a:rPr>
              <a:t>10.10%</a:t>
            </a:r>
            <a:r>
              <a:rPr lang="zh-CN" altLang="en-US" sz="3000" dirty="0" smtClean="0">
                <a:latin typeface="阿里巴巴普惠体 L" pitchFamily="18" charset="-122"/>
                <a:ea typeface="阿里巴巴普惠体 L" pitchFamily="18" charset="-122"/>
                <a:cs typeface="阿里巴巴普惠体 L" pitchFamily="18" charset="-122"/>
              </a:rPr>
              <a:t>，陕西占</a:t>
            </a:r>
            <a:r>
              <a:rPr lang="en-US" altLang="zh-CN" sz="3000" dirty="0" smtClean="0">
                <a:latin typeface="阿里巴巴普惠体 L" pitchFamily="18" charset="-122"/>
                <a:ea typeface="阿里巴巴普惠体 L" pitchFamily="18" charset="-122"/>
                <a:cs typeface="阿里巴巴普惠体 L" pitchFamily="18" charset="-122"/>
              </a:rPr>
              <a:t>8.99%</a:t>
            </a:r>
            <a:r>
              <a:rPr lang="zh-CN" altLang="en-US" sz="3000" dirty="0" smtClean="0">
                <a:latin typeface="阿里巴巴普惠体 L" pitchFamily="18" charset="-122"/>
                <a:ea typeface="阿里巴巴普惠体 L" pitchFamily="18" charset="-122"/>
                <a:cs typeface="阿里巴巴普惠体 L" pitchFamily="18" charset="-122"/>
              </a:rPr>
              <a:t>，河南占</a:t>
            </a:r>
            <a:r>
              <a:rPr lang="en-US" altLang="zh-CN" sz="3000" dirty="0" smtClean="0">
                <a:latin typeface="阿里巴巴普惠体 L" pitchFamily="18" charset="-122"/>
                <a:ea typeface="阿里巴巴普惠体 L" pitchFamily="18" charset="-122"/>
                <a:cs typeface="阿里巴巴普惠体 L" pitchFamily="18" charset="-122"/>
              </a:rPr>
              <a:t>4.01%</a:t>
            </a:r>
            <a:r>
              <a:rPr lang="zh-CN" altLang="en-US" sz="3000" dirty="0" smtClean="0">
                <a:latin typeface="阿里巴巴普惠体 L" pitchFamily="18" charset="-122"/>
                <a:ea typeface="阿里巴巴普惠体 L" pitchFamily="18" charset="-122"/>
                <a:cs typeface="阿里巴巴普惠体 L" pitchFamily="18" charset="-122"/>
              </a:rPr>
              <a:t>。</a:t>
            </a:r>
            <a:endParaRPr lang="en-US" altLang="zh-CN" sz="3000" dirty="0" smtClean="0">
              <a:latin typeface="阿里巴巴普惠体 L" pitchFamily="18" charset="-122"/>
              <a:ea typeface="阿里巴巴普惠体 L" pitchFamily="18" charset="-122"/>
              <a:cs typeface="阿里巴巴普惠体 L" pitchFamily="18" charset="-122"/>
            </a:endParaRPr>
          </a:p>
          <a:p>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srcRect/>
          <a:stretch>
            <a:fillRect/>
          </a:stretch>
        </p:blipFill>
        <p:spPr bwMode="auto">
          <a:xfrm>
            <a:off x="611560" y="1268760"/>
            <a:ext cx="7920880" cy="5112567"/>
          </a:xfrm>
          <a:prstGeom prst="rect">
            <a:avLst/>
          </a:prstGeom>
          <a:noFill/>
          <a:ln w="9525">
            <a:noFill/>
            <a:miter lim="800000"/>
            <a:headEnd/>
            <a:tailEnd/>
          </a:ln>
        </p:spPr>
      </p:pic>
      <p:sp>
        <p:nvSpPr>
          <p:cNvPr id="5" name="标题 1"/>
          <p:cNvSpPr>
            <a:spLocks noGrp="1"/>
          </p:cNvSpPr>
          <p:nvPr>
            <p:ph type="title"/>
          </p:nvPr>
        </p:nvSpPr>
        <p:spPr>
          <a:xfrm>
            <a:off x="0" y="0"/>
            <a:ext cx="4355976" cy="720080"/>
          </a:xfrm>
        </p:spPr>
        <p:txBody>
          <a:bodyPr>
            <a:normAutofit/>
          </a:bodyPr>
          <a:lstStyle/>
          <a:p>
            <a:pPr algn="l"/>
            <a:r>
              <a:rPr lang="zh-CN" altLang="en-US" sz="3600" dirty="0" smtClean="0">
                <a:latin typeface="阿里巴巴普惠体 L" pitchFamily="18" charset="-122"/>
                <a:ea typeface="阿里巴巴普惠体 L" pitchFamily="18" charset="-122"/>
                <a:cs typeface="阿里巴巴普惠体 L" pitchFamily="18" charset="-122"/>
              </a:rPr>
              <a:t>红枣的生产情况</a:t>
            </a:r>
            <a:endParaRPr lang="zh-CN" altLang="en-US" sz="3600" dirty="0">
              <a:latin typeface="阿里巴巴普惠体 L" pitchFamily="18" charset="-122"/>
              <a:ea typeface="阿里巴巴普惠体 L" pitchFamily="18" charset="-122"/>
              <a:cs typeface="阿里巴巴普惠体 L" pitchFamily="18"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1"/>
          </p:nvPr>
        </p:nvPicPr>
        <p:blipFill>
          <a:blip r:embed="rId2" cstate="print"/>
          <a:srcRect/>
          <a:stretch>
            <a:fillRect/>
          </a:stretch>
        </p:blipFill>
        <p:spPr bwMode="auto">
          <a:xfrm>
            <a:off x="467544" y="980728"/>
            <a:ext cx="4680520" cy="2880320"/>
          </a:xfrm>
          <a:prstGeom prst="rect">
            <a:avLst/>
          </a:prstGeom>
          <a:noFill/>
          <a:ln w="9525">
            <a:noFill/>
            <a:miter lim="800000"/>
            <a:headEnd/>
            <a:tailEnd/>
          </a:ln>
        </p:spPr>
      </p:pic>
      <p:pic>
        <p:nvPicPr>
          <p:cNvPr id="2051" name="Picture 3"/>
          <p:cNvPicPr>
            <a:picLocks noGrp="1" noChangeAspect="1" noChangeArrowheads="1"/>
          </p:cNvPicPr>
          <p:nvPr>
            <p:ph sz="half" idx="2"/>
          </p:nvPr>
        </p:nvPicPr>
        <p:blipFill>
          <a:blip r:embed="rId3" cstate="print"/>
          <a:srcRect/>
          <a:stretch>
            <a:fillRect/>
          </a:stretch>
        </p:blipFill>
        <p:spPr bwMode="auto">
          <a:xfrm>
            <a:off x="4355976" y="3356992"/>
            <a:ext cx="4398640" cy="3168352"/>
          </a:xfrm>
          <a:prstGeom prst="rect">
            <a:avLst/>
          </a:prstGeom>
          <a:noFill/>
          <a:ln w="9525">
            <a:noFill/>
            <a:miter lim="800000"/>
            <a:headEnd/>
            <a:tailEnd/>
          </a:ln>
        </p:spPr>
      </p:pic>
      <p:sp>
        <p:nvSpPr>
          <p:cNvPr id="7" name="标题 1"/>
          <p:cNvSpPr>
            <a:spLocks noGrp="1"/>
          </p:cNvSpPr>
          <p:nvPr>
            <p:ph type="title"/>
          </p:nvPr>
        </p:nvSpPr>
        <p:spPr>
          <a:xfrm>
            <a:off x="0" y="0"/>
            <a:ext cx="4355976" cy="720080"/>
          </a:xfrm>
        </p:spPr>
        <p:txBody>
          <a:bodyPr>
            <a:normAutofit/>
          </a:bodyPr>
          <a:lstStyle/>
          <a:p>
            <a:pPr algn="l"/>
            <a:r>
              <a:rPr lang="zh-CN" altLang="en-US" sz="3600" dirty="0" smtClean="0">
                <a:latin typeface="阿里巴巴普惠体 L" pitchFamily="18" charset="-122"/>
                <a:ea typeface="阿里巴巴普惠体 L" pitchFamily="18" charset="-122"/>
                <a:cs typeface="阿里巴巴普惠体 L" pitchFamily="18" charset="-122"/>
              </a:rPr>
              <a:t>红枣的生产情况</a:t>
            </a:r>
            <a:endParaRPr lang="zh-CN" altLang="en-US" sz="3600" dirty="0">
              <a:latin typeface="阿里巴巴普惠体 L" pitchFamily="18" charset="-122"/>
              <a:ea typeface="阿里巴巴普惠体 L" pitchFamily="18" charset="-122"/>
              <a:cs typeface="阿里巴巴普惠体 L" pitchFamily="18"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a:xfrm>
            <a:off x="0" y="0"/>
            <a:ext cx="6588224" cy="692696"/>
          </a:xfrm>
        </p:spPr>
        <p:txBody>
          <a:bodyPr>
            <a:normAutofit/>
          </a:bodyPr>
          <a:lstStyle/>
          <a:p>
            <a:pPr algn="l"/>
            <a:r>
              <a:rPr lang="zh-CN" altLang="en-US" sz="3600" dirty="0" smtClean="0">
                <a:latin typeface="阿里巴巴普惠体 L" pitchFamily="18" charset="-122"/>
                <a:ea typeface="阿里巴巴普惠体 L" pitchFamily="18" charset="-122"/>
                <a:cs typeface="阿里巴巴普惠体 L" pitchFamily="18" charset="-122"/>
              </a:rPr>
              <a:t>新疆红枣种植与产量情况</a:t>
            </a:r>
            <a:endParaRPr lang="zh-CN" altLang="en-US" sz="3600" dirty="0">
              <a:latin typeface="阿里巴巴普惠体 L" pitchFamily="18" charset="-122"/>
              <a:ea typeface="阿里巴巴普惠体 L" pitchFamily="18" charset="-122"/>
              <a:cs typeface="阿里巴巴普惠体 L" pitchFamily="18" charset="-122"/>
            </a:endParaRPr>
          </a:p>
        </p:txBody>
      </p:sp>
      <p:sp>
        <p:nvSpPr>
          <p:cNvPr id="10" name="内容占位符 9"/>
          <p:cNvSpPr>
            <a:spLocks noGrp="1"/>
          </p:cNvSpPr>
          <p:nvPr>
            <p:ph sz="half" idx="1"/>
          </p:nvPr>
        </p:nvSpPr>
        <p:spPr>
          <a:xfrm>
            <a:off x="467544" y="2348880"/>
            <a:ext cx="4038600" cy="2952328"/>
          </a:xfrm>
        </p:spPr>
        <p:txBody>
          <a:bodyPr>
            <a:normAutofit/>
          </a:bodyPr>
          <a:lstStyle/>
          <a:p>
            <a:r>
              <a:rPr lang="zh-CN" altLang="en-US" sz="3000" dirty="0" smtClean="0">
                <a:latin typeface="阿里巴巴普惠体 L" pitchFamily="18" charset="-122"/>
                <a:ea typeface="阿里巴巴普惠体 L" pitchFamily="18" charset="-122"/>
                <a:cs typeface="阿里巴巴普惠体 L" pitchFamily="18" charset="-122"/>
              </a:rPr>
              <a:t>兵团产量约占新疆总产量的一半左右，主要以灰枣、骏枣为主。</a:t>
            </a:r>
          </a:p>
          <a:p>
            <a:r>
              <a:rPr lang="zh-CN" altLang="en-US" sz="3000" smtClean="0">
                <a:latin typeface="阿里巴巴普惠体 L" pitchFamily="18" charset="-122"/>
                <a:ea typeface="阿里巴巴普惠体 L" pitchFamily="18" charset="-122"/>
                <a:cs typeface="阿里巴巴普惠体 L" pitchFamily="18" charset="-122"/>
              </a:rPr>
              <a:t>产量主要集中在</a:t>
            </a:r>
            <a:r>
              <a:rPr lang="zh-CN" altLang="en-US" sz="3000" dirty="0" smtClean="0">
                <a:latin typeface="阿里巴巴普惠体 L" pitchFamily="18" charset="-122"/>
                <a:ea typeface="阿里巴巴普惠体 L" pitchFamily="18" charset="-122"/>
                <a:cs typeface="阿里巴巴普惠体 L" pitchFamily="18" charset="-122"/>
              </a:rPr>
              <a:t>巴</a:t>
            </a:r>
            <a:r>
              <a:rPr lang="zh-CN" altLang="en-US" sz="3000" smtClean="0">
                <a:latin typeface="阿里巴巴普惠体 L" pitchFamily="18" charset="-122"/>
                <a:ea typeface="阿里巴巴普惠体 L" pitchFamily="18" charset="-122"/>
                <a:cs typeface="阿里巴巴普惠体 L" pitchFamily="18" charset="-122"/>
              </a:rPr>
              <a:t>州地区、阿克苏地区、阿拉</a:t>
            </a:r>
            <a:r>
              <a:rPr lang="zh-CN" altLang="en-US" sz="3000" dirty="0" smtClean="0">
                <a:latin typeface="阿里巴巴普惠体 L" pitchFamily="18" charset="-122"/>
                <a:ea typeface="阿里巴巴普惠体 L" pitchFamily="18" charset="-122"/>
                <a:cs typeface="阿里巴巴普惠体 L" pitchFamily="18" charset="-122"/>
              </a:rPr>
              <a:t>尔等地区</a:t>
            </a:r>
            <a:r>
              <a:rPr lang="zh-CN" altLang="en-US" dirty="0" smtClean="0">
                <a:latin typeface="+mn-ea"/>
              </a:rPr>
              <a:t>。</a:t>
            </a:r>
            <a:endParaRPr lang="zh-CN" altLang="en-US" dirty="0"/>
          </a:p>
        </p:txBody>
      </p:sp>
      <p:pic>
        <p:nvPicPr>
          <p:cNvPr id="5123" name="Picture 3"/>
          <p:cNvPicPr>
            <a:picLocks noGrp="1" noChangeAspect="1" noChangeArrowheads="1"/>
          </p:cNvPicPr>
          <p:nvPr>
            <p:ph sz="half" idx="2"/>
          </p:nvPr>
        </p:nvPicPr>
        <p:blipFill>
          <a:blip r:embed="rId2" cstate="print"/>
          <a:srcRect/>
          <a:stretch>
            <a:fillRect/>
          </a:stretch>
        </p:blipFill>
        <p:spPr bwMode="auto">
          <a:xfrm>
            <a:off x="4788024" y="1916832"/>
            <a:ext cx="3888432" cy="4104456"/>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5724128" cy="692696"/>
          </a:xfrm>
        </p:spPr>
        <p:txBody>
          <a:bodyPr>
            <a:normAutofit fontScale="90000"/>
          </a:bodyPr>
          <a:lstStyle/>
          <a:p>
            <a:pPr algn="l"/>
            <a:r>
              <a:rPr lang="zh-CN" altLang="en-US" sz="4000" dirty="0" smtClean="0">
                <a:latin typeface="阿里巴巴普惠体 L" pitchFamily="18" charset="-122"/>
                <a:ea typeface="阿里巴巴普惠体 L" pitchFamily="18" charset="-122"/>
                <a:cs typeface="阿里巴巴普惠体 L" pitchFamily="18" charset="-122"/>
              </a:rPr>
              <a:t>新疆红枣种植与产量情况</a:t>
            </a:r>
            <a:endParaRPr lang="zh-CN" altLang="en-US" sz="4000" dirty="0">
              <a:latin typeface="阿里巴巴普惠体 L" pitchFamily="18" charset="-122"/>
              <a:ea typeface="阿里巴巴普惠体 L" pitchFamily="18" charset="-122"/>
              <a:cs typeface="阿里巴巴普惠体 L" pitchFamily="18" charset="-122"/>
            </a:endParaRPr>
          </a:p>
        </p:txBody>
      </p:sp>
      <p:pic>
        <p:nvPicPr>
          <p:cNvPr id="3074" name="Picture 2"/>
          <p:cNvPicPr>
            <a:picLocks noGrp="1" noChangeAspect="1" noChangeArrowheads="1"/>
          </p:cNvPicPr>
          <p:nvPr>
            <p:ph sz="half" idx="1"/>
          </p:nvPr>
        </p:nvPicPr>
        <p:blipFill>
          <a:blip r:embed="rId2" cstate="print"/>
          <a:srcRect/>
          <a:stretch>
            <a:fillRect/>
          </a:stretch>
        </p:blipFill>
        <p:spPr bwMode="auto">
          <a:xfrm>
            <a:off x="395536" y="908720"/>
            <a:ext cx="4464496" cy="3816424"/>
          </a:xfrm>
          <a:prstGeom prst="rect">
            <a:avLst/>
          </a:prstGeom>
          <a:noFill/>
          <a:ln w="9525">
            <a:noFill/>
            <a:miter lim="800000"/>
            <a:headEnd/>
            <a:tailEnd/>
          </a:ln>
        </p:spPr>
      </p:pic>
      <p:pic>
        <p:nvPicPr>
          <p:cNvPr id="3075" name="Picture 3"/>
          <p:cNvPicPr>
            <a:picLocks noGrp="1" noChangeAspect="1" noChangeArrowheads="1"/>
          </p:cNvPicPr>
          <p:nvPr>
            <p:ph sz="half" idx="2"/>
          </p:nvPr>
        </p:nvPicPr>
        <p:blipFill>
          <a:blip r:embed="rId3" cstate="print"/>
          <a:srcRect/>
          <a:stretch>
            <a:fillRect/>
          </a:stretch>
        </p:blipFill>
        <p:spPr bwMode="auto">
          <a:xfrm>
            <a:off x="4067944" y="3501007"/>
            <a:ext cx="4716016" cy="335699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5652120" cy="764704"/>
          </a:xfrm>
        </p:spPr>
        <p:txBody>
          <a:bodyPr>
            <a:normAutofit/>
          </a:bodyPr>
          <a:lstStyle/>
          <a:p>
            <a:pPr algn="l"/>
            <a:r>
              <a:rPr lang="zh-CN" altLang="en-US" sz="3600" dirty="0" smtClean="0">
                <a:latin typeface="阿里巴巴普惠体 L" pitchFamily="18" charset="-122"/>
                <a:ea typeface="阿里巴巴普惠体 L" pitchFamily="18" charset="-122"/>
                <a:cs typeface="阿里巴巴普惠体 L" pitchFamily="18" charset="-122"/>
              </a:rPr>
              <a:t>红枣消费情况</a:t>
            </a:r>
            <a:endParaRPr lang="zh-CN" altLang="en-US" sz="3600" dirty="0">
              <a:latin typeface="阿里巴巴普惠体 L" pitchFamily="18" charset="-122"/>
              <a:ea typeface="阿里巴巴普惠体 L" pitchFamily="18" charset="-122"/>
              <a:cs typeface="阿里巴巴普惠体 L" pitchFamily="18" charset="-122"/>
            </a:endParaRPr>
          </a:p>
        </p:txBody>
      </p:sp>
      <p:sp>
        <p:nvSpPr>
          <p:cNvPr id="3" name="内容占位符 2"/>
          <p:cNvSpPr>
            <a:spLocks noGrp="1"/>
          </p:cNvSpPr>
          <p:nvPr>
            <p:ph idx="1"/>
          </p:nvPr>
        </p:nvSpPr>
        <p:spPr>
          <a:xfrm>
            <a:off x="467544" y="764704"/>
            <a:ext cx="8352928" cy="6093296"/>
          </a:xfrm>
        </p:spPr>
        <p:txBody>
          <a:bodyPr>
            <a:normAutofit/>
          </a:bodyPr>
          <a:lstStyle/>
          <a:p>
            <a:r>
              <a:rPr lang="zh-CN" altLang="en-US" sz="2800" dirty="0" smtClean="0">
                <a:latin typeface="阿里巴巴普惠体 L" pitchFamily="18" charset="-122"/>
                <a:ea typeface="阿里巴巴普惠体 L" pitchFamily="18" charset="-122"/>
                <a:cs typeface="阿里巴巴普惠体 L" pitchFamily="18" charset="-122"/>
              </a:rPr>
              <a:t>每年</a:t>
            </a:r>
            <a:r>
              <a:rPr lang="en-US" altLang="zh-CN" sz="2800" dirty="0" smtClean="0">
                <a:latin typeface="阿里巴巴普惠体 L" pitchFamily="18" charset="-122"/>
                <a:ea typeface="阿里巴巴普惠体 L" pitchFamily="18" charset="-122"/>
                <a:cs typeface="阿里巴巴普惠体 L" pitchFamily="18" charset="-122"/>
              </a:rPr>
              <a:t>10</a:t>
            </a:r>
            <a:r>
              <a:rPr lang="zh-CN" altLang="en-US" sz="2800" dirty="0" smtClean="0">
                <a:latin typeface="阿里巴巴普惠体 L" pitchFamily="18" charset="-122"/>
                <a:ea typeface="阿里巴巴普惠体 L" pitchFamily="18" charset="-122"/>
                <a:cs typeface="阿里巴巴普惠体 L" pitchFamily="18" charset="-122"/>
              </a:rPr>
              <a:t>月至次年</a:t>
            </a:r>
            <a:r>
              <a:rPr lang="en-US" altLang="zh-CN" sz="2800" dirty="0" smtClean="0">
                <a:latin typeface="阿里巴巴普惠体 L" pitchFamily="18" charset="-122"/>
                <a:ea typeface="阿里巴巴普惠体 L" pitchFamily="18" charset="-122"/>
                <a:cs typeface="阿里巴巴普惠体 L" pitchFamily="18" charset="-122"/>
              </a:rPr>
              <a:t>3</a:t>
            </a:r>
            <a:r>
              <a:rPr lang="zh-CN" altLang="en-US" sz="2800" dirty="0" smtClean="0">
                <a:latin typeface="阿里巴巴普惠体 L" pitchFamily="18" charset="-122"/>
                <a:ea typeface="阿里巴巴普惠体 L" pitchFamily="18" charset="-122"/>
                <a:cs typeface="阿里巴巴普惠体 L" pitchFamily="18" charset="-122"/>
              </a:rPr>
              <a:t>月是红枣的销售旺季，每年</a:t>
            </a:r>
            <a:r>
              <a:rPr lang="en-US" altLang="zh-CN" sz="2800" dirty="0" smtClean="0">
                <a:latin typeface="阿里巴巴普惠体 L" pitchFamily="18" charset="-122"/>
                <a:ea typeface="阿里巴巴普惠体 L" pitchFamily="18" charset="-122"/>
                <a:cs typeface="阿里巴巴普惠体 L" pitchFamily="18" charset="-122"/>
              </a:rPr>
              <a:t>4</a:t>
            </a:r>
            <a:r>
              <a:rPr lang="zh-CN" altLang="en-US" sz="2800" dirty="0" smtClean="0">
                <a:latin typeface="阿里巴巴普惠体 L" pitchFamily="18" charset="-122"/>
                <a:ea typeface="阿里巴巴普惠体 L" pitchFamily="18" charset="-122"/>
                <a:cs typeface="阿里巴巴普惠体 L" pitchFamily="18" charset="-122"/>
              </a:rPr>
              <a:t>月至</a:t>
            </a:r>
            <a:r>
              <a:rPr lang="en-US" altLang="zh-CN" sz="2800" dirty="0" smtClean="0">
                <a:latin typeface="阿里巴巴普惠体 L" pitchFamily="18" charset="-122"/>
                <a:ea typeface="阿里巴巴普惠体 L" pitchFamily="18" charset="-122"/>
                <a:cs typeface="阿里巴巴普惠体 L" pitchFamily="18" charset="-122"/>
              </a:rPr>
              <a:t>9</a:t>
            </a:r>
            <a:r>
              <a:rPr lang="zh-CN" altLang="en-US" sz="2800" dirty="0" smtClean="0">
                <a:latin typeface="阿里巴巴普惠体 L" pitchFamily="18" charset="-122"/>
                <a:ea typeface="阿里巴巴普惠体 L" pitchFamily="18" charset="-122"/>
                <a:cs typeface="阿里巴巴普惠体 L" pitchFamily="18" charset="-122"/>
              </a:rPr>
              <a:t>月是红枣的销售淡季；</a:t>
            </a:r>
            <a:endParaRPr lang="en-US" altLang="zh-CN" sz="2800" dirty="0" smtClean="0">
              <a:latin typeface="阿里巴巴普惠体 L" pitchFamily="18" charset="-122"/>
              <a:ea typeface="阿里巴巴普惠体 L" pitchFamily="18" charset="-122"/>
              <a:cs typeface="阿里巴巴普惠体 L" pitchFamily="18" charset="-122"/>
            </a:endParaRPr>
          </a:p>
          <a:p>
            <a:r>
              <a:rPr lang="zh-CN" altLang="en-US" sz="2800" dirty="0" smtClean="0">
                <a:latin typeface="阿里巴巴普惠体 L" pitchFamily="18" charset="-122"/>
                <a:ea typeface="阿里巴巴普惠体 L" pitchFamily="18" charset="-122"/>
                <a:cs typeface="阿里巴巴普惠体 L" pitchFamily="18" charset="-122"/>
              </a:rPr>
              <a:t>根据国家统计局数据， </a:t>
            </a:r>
            <a:r>
              <a:rPr lang="en-US" altLang="zh-CN" sz="2800" dirty="0" smtClean="0">
                <a:latin typeface="阿里巴巴普惠体 L" pitchFamily="18" charset="-122"/>
                <a:ea typeface="阿里巴巴普惠体 L" pitchFamily="18" charset="-122"/>
                <a:cs typeface="阿里巴巴普惠体 L" pitchFamily="18" charset="-122"/>
              </a:rPr>
              <a:t>2010</a:t>
            </a:r>
            <a:r>
              <a:rPr lang="zh-CN" altLang="en-US" sz="2800" dirty="0" smtClean="0">
                <a:latin typeface="阿里巴巴普惠体 L" pitchFamily="18" charset="-122"/>
                <a:ea typeface="阿里巴巴普惠体 L" pitchFamily="18" charset="-122"/>
                <a:cs typeface="阿里巴巴普惠体 L" pitchFamily="18" charset="-122"/>
              </a:rPr>
              <a:t>年至 </a:t>
            </a:r>
            <a:r>
              <a:rPr lang="en-US" altLang="zh-CN" sz="2800" dirty="0" smtClean="0">
                <a:latin typeface="阿里巴巴普惠体 L" pitchFamily="18" charset="-122"/>
                <a:ea typeface="阿里巴巴普惠体 L" pitchFamily="18" charset="-122"/>
                <a:cs typeface="阿里巴巴普惠体 L" pitchFamily="18" charset="-122"/>
              </a:rPr>
              <a:t>2017</a:t>
            </a:r>
            <a:r>
              <a:rPr lang="zh-CN" altLang="en-US" sz="2800" dirty="0" smtClean="0">
                <a:latin typeface="阿里巴巴普惠体 L" pitchFamily="18" charset="-122"/>
                <a:ea typeface="阿里巴巴普惠体 L" pitchFamily="18" charset="-122"/>
                <a:cs typeface="阿里巴巴普惠体 L" pitchFamily="18" charset="-122"/>
              </a:rPr>
              <a:t>年间，我国红枣需求量从 </a:t>
            </a:r>
            <a:r>
              <a:rPr lang="en-US" altLang="zh-CN" sz="2800" dirty="0" smtClean="0">
                <a:latin typeface="阿里巴巴普惠体 L" pitchFamily="18" charset="-122"/>
                <a:ea typeface="阿里巴巴普惠体 L" pitchFamily="18" charset="-122"/>
                <a:cs typeface="阿里巴巴普惠体 L" pitchFamily="18" charset="-122"/>
              </a:rPr>
              <a:t>446.06</a:t>
            </a:r>
            <a:r>
              <a:rPr lang="zh-CN" altLang="en-US" sz="2800" dirty="0" smtClean="0">
                <a:latin typeface="阿里巴巴普惠体 L" pitchFamily="18" charset="-122"/>
                <a:ea typeface="阿里巴巴普惠体 L" pitchFamily="18" charset="-122"/>
                <a:cs typeface="阿里巴巴普惠体 L" pitchFamily="18" charset="-122"/>
              </a:rPr>
              <a:t>万吨增长到 </a:t>
            </a:r>
            <a:r>
              <a:rPr lang="en-US" altLang="zh-CN" sz="2800" dirty="0" smtClean="0">
                <a:latin typeface="阿里巴巴普惠体 L" pitchFamily="18" charset="-122"/>
                <a:ea typeface="阿里巴巴普惠体 L" pitchFamily="18" charset="-122"/>
                <a:cs typeface="阿里巴巴普惠体 L" pitchFamily="18" charset="-122"/>
              </a:rPr>
              <a:t>850.88</a:t>
            </a:r>
            <a:r>
              <a:rPr lang="zh-CN" altLang="en-US" sz="2800" dirty="0" smtClean="0">
                <a:latin typeface="阿里巴巴普惠体 L" pitchFamily="18" charset="-122"/>
                <a:ea typeface="阿里巴巴普惠体 L" pitchFamily="18" charset="-122"/>
                <a:cs typeface="阿里巴巴普惠体 L" pitchFamily="18" charset="-122"/>
              </a:rPr>
              <a:t>万吨，</a:t>
            </a:r>
            <a:r>
              <a:rPr lang="en-US" altLang="zh-CN" sz="2800" dirty="0" smtClean="0">
                <a:latin typeface="阿里巴巴普惠体 L" pitchFamily="18" charset="-122"/>
                <a:ea typeface="阿里巴巴普惠体 L" pitchFamily="18" charset="-122"/>
                <a:cs typeface="阿里巴巴普惠体 L" pitchFamily="18" charset="-122"/>
              </a:rPr>
              <a:t>8</a:t>
            </a:r>
            <a:r>
              <a:rPr lang="zh-CN" altLang="en-US" sz="2800" dirty="0" smtClean="0">
                <a:latin typeface="阿里巴巴普惠体 L" pitchFamily="18" charset="-122"/>
                <a:ea typeface="阿里巴巴普惠体 L" pitchFamily="18" charset="-122"/>
                <a:cs typeface="阿里巴巴普惠体 L" pitchFamily="18" charset="-122"/>
              </a:rPr>
              <a:t>年的增长幅度达到</a:t>
            </a:r>
            <a:r>
              <a:rPr lang="en-US" altLang="zh-CN" sz="2800" dirty="0" smtClean="0">
                <a:latin typeface="阿里巴巴普惠体 L" pitchFamily="18" charset="-122"/>
                <a:ea typeface="阿里巴巴普惠体 L" pitchFamily="18" charset="-122"/>
                <a:cs typeface="阿里巴巴普惠体 L" pitchFamily="18" charset="-122"/>
              </a:rPr>
              <a:t>90%</a:t>
            </a:r>
            <a:r>
              <a:rPr lang="zh-CN" altLang="en-US" sz="2800" dirty="0" smtClean="0">
                <a:latin typeface="阿里巴巴普惠体 L" pitchFamily="18" charset="-122"/>
                <a:ea typeface="阿里巴巴普惠体 L" pitchFamily="18" charset="-122"/>
                <a:cs typeface="阿里巴巴普惠体 L" pitchFamily="18" charset="-122"/>
              </a:rPr>
              <a:t>，需求总量已经达到全球需求总量的</a:t>
            </a:r>
            <a:r>
              <a:rPr lang="en-US" altLang="zh-CN" sz="2800" dirty="0" smtClean="0">
                <a:latin typeface="阿里巴巴普惠体 L" pitchFamily="18" charset="-122"/>
                <a:ea typeface="阿里巴巴普惠体 L" pitchFamily="18" charset="-122"/>
                <a:cs typeface="阿里巴巴普惠体 L" pitchFamily="18" charset="-122"/>
              </a:rPr>
              <a:t>97%</a:t>
            </a:r>
            <a:r>
              <a:rPr lang="zh-CN" altLang="en-US" sz="2800" dirty="0" smtClean="0">
                <a:latin typeface="阿里巴巴普惠体 L" pitchFamily="18" charset="-122"/>
                <a:ea typeface="阿里巴巴普惠体 L" pitchFamily="18" charset="-122"/>
                <a:cs typeface="阿里巴巴普惠体 L" pitchFamily="18" charset="-122"/>
              </a:rPr>
              <a:t>，成为世界最大的红枣消费国；</a:t>
            </a:r>
            <a:endParaRPr lang="en-US" altLang="zh-CN" sz="2800" dirty="0" smtClean="0">
              <a:latin typeface="阿里巴巴普惠体 L" pitchFamily="18" charset="-122"/>
              <a:ea typeface="阿里巴巴普惠体 L" pitchFamily="18" charset="-122"/>
              <a:cs typeface="阿里巴巴普惠体 L" pitchFamily="18" charset="-122"/>
            </a:endParaRPr>
          </a:p>
          <a:p>
            <a:r>
              <a:rPr lang="zh-CN" altLang="en-US" sz="2800" dirty="0" smtClean="0">
                <a:latin typeface="阿里巴巴普惠体 L" pitchFamily="18" charset="-122"/>
                <a:ea typeface="阿里巴巴普惠体 L" pitchFamily="18" charset="-122"/>
                <a:cs typeface="阿里巴巴普惠体 L" pitchFamily="18" charset="-122"/>
              </a:rPr>
              <a:t>当前红枣消费仍然以原枣为主。近些年来，红枣粗加工及深加工产品消费比重逐步提升。目前国内红枣的加工产能主要集中在北方，其中河北崔尔庄的加工量约占全国总加工量的</a:t>
            </a:r>
            <a:r>
              <a:rPr lang="en-US" altLang="zh-CN" sz="2800" dirty="0" smtClean="0">
                <a:latin typeface="阿里巴巴普惠体 L" pitchFamily="18" charset="-122"/>
                <a:ea typeface="阿里巴巴普惠体 L" pitchFamily="18" charset="-122"/>
                <a:cs typeface="阿里巴巴普惠体 L" pitchFamily="18" charset="-122"/>
              </a:rPr>
              <a:t>70%</a:t>
            </a:r>
            <a:r>
              <a:rPr lang="zh-CN" altLang="en-US" sz="2800" dirty="0" smtClean="0">
                <a:latin typeface="阿里巴巴普惠体 L" pitchFamily="18" charset="-122"/>
                <a:ea typeface="阿里巴巴普惠体 L" pitchFamily="18" charset="-122"/>
                <a:cs typeface="阿里巴巴普惠体 L" pitchFamily="18" charset="-122"/>
              </a:rPr>
              <a:t>，河南新郑孟庄镇的加工量占比为</a:t>
            </a:r>
            <a:r>
              <a:rPr lang="en-US" altLang="zh-CN" sz="2800" dirty="0" smtClean="0">
                <a:latin typeface="阿里巴巴普惠体 L" pitchFamily="18" charset="-122"/>
                <a:ea typeface="阿里巴巴普惠体 L" pitchFamily="18" charset="-122"/>
                <a:cs typeface="阿里巴巴普惠体 L" pitchFamily="18" charset="-122"/>
              </a:rPr>
              <a:t>15%</a:t>
            </a:r>
            <a:r>
              <a:rPr lang="zh-CN" altLang="en-US" sz="2800" dirty="0" smtClean="0">
                <a:latin typeface="阿里巴巴普惠体 L" pitchFamily="18" charset="-122"/>
                <a:ea typeface="阿里巴巴普惠体 L" pitchFamily="18" charset="-122"/>
                <a:cs typeface="阿里巴巴普惠体 L" pitchFamily="18" charset="-122"/>
              </a:rPr>
              <a:t>左右，新疆的加工量占比约为</a:t>
            </a:r>
            <a:r>
              <a:rPr lang="en-US" altLang="zh-CN" sz="2800" dirty="0" smtClean="0">
                <a:latin typeface="阿里巴巴普惠体 L" pitchFamily="18" charset="-122"/>
                <a:ea typeface="阿里巴巴普惠体 L" pitchFamily="18" charset="-122"/>
                <a:cs typeface="阿里巴巴普惠体 L" pitchFamily="18" charset="-122"/>
              </a:rPr>
              <a:t>10%</a:t>
            </a:r>
            <a:r>
              <a:rPr lang="zh-CN" altLang="en-US" sz="2800" dirty="0" smtClean="0">
                <a:latin typeface="阿里巴巴普惠体 L" pitchFamily="18" charset="-122"/>
                <a:ea typeface="阿里巴巴普惠体 L" pitchFamily="18" charset="-122"/>
                <a:cs typeface="阿里巴巴普惠体 L" pitchFamily="18" charset="-122"/>
              </a:rPr>
              <a:t>左右，其他地区加工量约为</a:t>
            </a:r>
            <a:r>
              <a:rPr lang="en-US" altLang="zh-CN" sz="2800" dirty="0" smtClean="0">
                <a:latin typeface="阿里巴巴普惠体 L" pitchFamily="18" charset="-122"/>
                <a:ea typeface="阿里巴巴普惠体 L" pitchFamily="18" charset="-122"/>
                <a:cs typeface="阿里巴巴普惠体 L" pitchFamily="18" charset="-122"/>
              </a:rPr>
              <a:t>5%</a:t>
            </a:r>
            <a:r>
              <a:rPr lang="zh-CN" altLang="en-US" sz="2800" dirty="0" smtClean="0">
                <a:latin typeface="阿里巴巴普惠体 L" pitchFamily="18" charset="-122"/>
                <a:ea typeface="阿里巴巴普惠体 L" pitchFamily="18" charset="-122"/>
                <a:cs typeface="阿里巴巴普惠体 L" pitchFamily="18" charset="-122"/>
              </a:rPr>
              <a:t>。</a:t>
            </a:r>
            <a:endParaRPr lang="zh-CN" altLang="en-US" sz="2800" dirty="0">
              <a:latin typeface="阿里巴巴普惠体 L" pitchFamily="18" charset="-122"/>
              <a:ea typeface="阿里巴巴普惠体 L" pitchFamily="18" charset="-122"/>
              <a:cs typeface="阿里巴巴普惠体 L" pitchFamily="18"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cstate="print"/>
          <a:srcRect/>
          <a:stretch>
            <a:fillRect/>
          </a:stretch>
        </p:blipFill>
        <p:spPr bwMode="auto">
          <a:xfrm>
            <a:off x="827584" y="1700808"/>
            <a:ext cx="7272807" cy="4176464"/>
          </a:xfrm>
          <a:prstGeom prst="rect">
            <a:avLst/>
          </a:prstGeom>
          <a:noFill/>
          <a:ln w="9525">
            <a:noFill/>
            <a:miter lim="800000"/>
            <a:headEnd/>
            <a:tailEnd/>
          </a:ln>
        </p:spPr>
      </p:pic>
      <p:sp>
        <p:nvSpPr>
          <p:cNvPr id="5" name="标题 1"/>
          <p:cNvSpPr>
            <a:spLocks noGrp="1"/>
          </p:cNvSpPr>
          <p:nvPr>
            <p:ph type="title"/>
          </p:nvPr>
        </p:nvSpPr>
        <p:spPr>
          <a:xfrm>
            <a:off x="0" y="0"/>
            <a:ext cx="5652120" cy="764704"/>
          </a:xfrm>
        </p:spPr>
        <p:txBody>
          <a:bodyPr>
            <a:normAutofit/>
          </a:bodyPr>
          <a:lstStyle/>
          <a:p>
            <a:pPr algn="l"/>
            <a:r>
              <a:rPr lang="zh-CN" altLang="en-US" sz="3600" dirty="0" smtClean="0">
                <a:latin typeface="阿里巴巴普惠体 L" pitchFamily="18" charset="-122"/>
                <a:ea typeface="阿里巴巴普惠体 L" pitchFamily="18" charset="-122"/>
                <a:cs typeface="阿里巴巴普惠体 L" pitchFamily="18" charset="-122"/>
              </a:rPr>
              <a:t>红枣消费情况</a:t>
            </a:r>
            <a:endParaRPr lang="zh-CN" altLang="en-US" sz="3600" dirty="0">
              <a:latin typeface="阿里巴巴普惠体 L" pitchFamily="18" charset="-122"/>
              <a:ea typeface="阿里巴巴普惠体 L" pitchFamily="18" charset="-122"/>
              <a:cs typeface="阿里巴巴普惠体 L" pitchFamily="18"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6372200" cy="692696"/>
          </a:xfrm>
        </p:spPr>
        <p:txBody>
          <a:bodyPr>
            <a:normAutofit/>
          </a:bodyPr>
          <a:lstStyle/>
          <a:p>
            <a:pPr algn="l"/>
            <a:r>
              <a:rPr lang="zh-CN" altLang="en-US" sz="3600" dirty="0" smtClean="0">
                <a:latin typeface="阿里巴巴普惠体 L" pitchFamily="18" charset="-122"/>
                <a:ea typeface="阿里巴巴普惠体 L" pitchFamily="18" charset="-122"/>
                <a:cs typeface="阿里巴巴普惠体 L" pitchFamily="18" charset="-122"/>
              </a:rPr>
              <a:t>红枣的进出口情况</a:t>
            </a:r>
            <a:endParaRPr lang="zh-CN" altLang="en-US" sz="3600" dirty="0">
              <a:latin typeface="阿里巴巴普惠体 L" pitchFamily="18" charset="-122"/>
              <a:ea typeface="阿里巴巴普惠体 L" pitchFamily="18" charset="-122"/>
              <a:cs typeface="阿里巴巴普惠体 L" pitchFamily="18" charset="-122"/>
            </a:endParaRPr>
          </a:p>
        </p:txBody>
      </p:sp>
      <p:sp>
        <p:nvSpPr>
          <p:cNvPr id="3" name="内容占位符 2"/>
          <p:cNvSpPr>
            <a:spLocks noGrp="1"/>
          </p:cNvSpPr>
          <p:nvPr>
            <p:ph idx="1"/>
          </p:nvPr>
        </p:nvSpPr>
        <p:spPr>
          <a:xfrm>
            <a:off x="457200" y="1124744"/>
            <a:ext cx="8229600" cy="5001419"/>
          </a:xfrm>
        </p:spPr>
        <p:txBody>
          <a:bodyPr/>
          <a:lstStyle/>
          <a:p>
            <a:r>
              <a:rPr lang="zh-CN" altLang="en-US" sz="3000" dirty="0" smtClean="0">
                <a:latin typeface="阿里巴巴普惠体 L" pitchFamily="18" charset="-122"/>
                <a:ea typeface="阿里巴巴普惠体 L" pitchFamily="18" charset="-122"/>
                <a:cs typeface="阿里巴巴普惠体 L" pitchFamily="18" charset="-122"/>
              </a:rPr>
              <a:t>我国红枣消费以国内生产红枣为绝大多数，进口量极少。海关数据显示，近年来我国红枣进口量最高值为</a:t>
            </a:r>
            <a:r>
              <a:rPr lang="en-US" altLang="zh-CN" sz="3000" dirty="0" smtClean="0">
                <a:latin typeface="阿里巴巴普惠体 L" pitchFamily="18" charset="-122"/>
                <a:ea typeface="阿里巴巴普惠体 L" pitchFamily="18" charset="-122"/>
                <a:cs typeface="阿里巴巴普惠体 L" pitchFamily="18" charset="-122"/>
              </a:rPr>
              <a:t>2010</a:t>
            </a:r>
            <a:r>
              <a:rPr lang="zh-CN" altLang="en-US" sz="3000" dirty="0" smtClean="0">
                <a:latin typeface="阿里巴巴普惠体 L" pitchFamily="18" charset="-122"/>
                <a:ea typeface="阿里巴巴普惠体 L" pitchFamily="18" charset="-122"/>
                <a:cs typeface="阿里巴巴普惠体 L" pitchFamily="18" charset="-122"/>
              </a:rPr>
              <a:t>年的</a:t>
            </a:r>
            <a:r>
              <a:rPr lang="en-US" altLang="zh-CN" sz="3000" dirty="0" smtClean="0">
                <a:latin typeface="阿里巴巴普惠体 L" pitchFamily="18" charset="-122"/>
                <a:ea typeface="阿里巴巴普惠体 L" pitchFamily="18" charset="-122"/>
                <a:cs typeface="阿里巴巴普惠体 L" pitchFamily="18" charset="-122"/>
              </a:rPr>
              <a:t>50.81</a:t>
            </a:r>
            <a:r>
              <a:rPr lang="zh-CN" altLang="en-US" sz="3000" dirty="0" smtClean="0">
                <a:latin typeface="阿里巴巴普惠体 L" pitchFamily="18" charset="-122"/>
                <a:ea typeface="阿里巴巴普惠体 L" pitchFamily="18" charset="-122"/>
                <a:cs typeface="阿里巴巴普惠体 L" pitchFamily="18" charset="-122"/>
              </a:rPr>
              <a:t>吨，最低为</a:t>
            </a:r>
            <a:r>
              <a:rPr lang="en-US" altLang="zh-CN" sz="3000" dirty="0" smtClean="0">
                <a:latin typeface="阿里巴巴普惠体 L" pitchFamily="18" charset="-122"/>
                <a:ea typeface="阿里巴巴普惠体 L" pitchFamily="18" charset="-122"/>
                <a:cs typeface="阿里巴巴普惠体 L" pitchFamily="18" charset="-122"/>
              </a:rPr>
              <a:t>2015</a:t>
            </a:r>
            <a:r>
              <a:rPr lang="zh-CN" altLang="en-US" sz="3000" dirty="0" smtClean="0">
                <a:latin typeface="阿里巴巴普惠体 L" pitchFamily="18" charset="-122"/>
                <a:ea typeface="阿里巴巴普惠体 L" pitchFamily="18" charset="-122"/>
                <a:cs typeface="阿里巴巴普惠体 L" pitchFamily="18" charset="-122"/>
              </a:rPr>
              <a:t>年的</a:t>
            </a:r>
            <a:r>
              <a:rPr lang="en-US" altLang="zh-CN" sz="3000" dirty="0" smtClean="0">
                <a:latin typeface="阿里巴巴普惠体 L" pitchFamily="18" charset="-122"/>
                <a:ea typeface="阿里巴巴普惠体 L" pitchFamily="18" charset="-122"/>
                <a:cs typeface="阿里巴巴普惠体 L" pitchFamily="18" charset="-122"/>
              </a:rPr>
              <a:t>0.31</a:t>
            </a:r>
            <a:r>
              <a:rPr lang="zh-CN" altLang="en-US" sz="3000" dirty="0" smtClean="0">
                <a:latin typeface="阿里巴巴普惠体 L" pitchFamily="18" charset="-122"/>
                <a:ea typeface="阿里巴巴普惠体 L" pitchFamily="18" charset="-122"/>
                <a:cs typeface="阿里巴巴普惠体 L" pitchFamily="18" charset="-122"/>
              </a:rPr>
              <a:t>吨。</a:t>
            </a:r>
            <a:endParaRPr lang="en-US" altLang="zh-CN" sz="3000" dirty="0" smtClean="0">
              <a:latin typeface="阿里巴巴普惠体 L" pitchFamily="18" charset="-122"/>
              <a:ea typeface="阿里巴巴普惠体 L" pitchFamily="18" charset="-122"/>
              <a:cs typeface="阿里巴巴普惠体 L" pitchFamily="18" charset="-122"/>
            </a:endParaRPr>
          </a:p>
          <a:p>
            <a:r>
              <a:rPr lang="zh-CN" altLang="en-US" sz="3000" dirty="0" smtClean="0">
                <a:latin typeface="阿里巴巴普惠体 L" pitchFamily="18" charset="-122"/>
                <a:ea typeface="阿里巴巴普惠体 L" pitchFamily="18" charset="-122"/>
                <a:cs typeface="阿里巴巴普惠体 L" pitchFamily="18" charset="-122"/>
              </a:rPr>
              <a:t>出口方面，我国红枣产业呈自产自销特点，出口量较小。海关数据显示，</a:t>
            </a:r>
            <a:r>
              <a:rPr lang="en-US" altLang="zh-CN" sz="3000" dirty="0" smtClean="0">
                <a:latin typeface="阿里巴巴普惠体 L" pitchFamily="18" charset="-122"/>
                <a:ea typeface="阿里巴巴普惠体 L" pitchFamily="18" charset="-122"/>
                <a:cs typeface="阿里巴巴普惠体 L" pitchFamily="18" charset="-122"/>
              </a:rPr>
              <a:t>2009</a:t>
            </a:r>
            <a:r>
              <a:rPr lang="zh-CN" altLang="en-US" sz="3000" dirty="0" smtClean="0">
                <a:latin typeface="阿里巴巴普惠体 L" pitchFamily="18" charset="-122"/>
                <a:ea typeface="阿里巴巴普惠体 L" pitchFamily="18" charset="-122"/>
                <a:cs typeface="阿里巴巴普惠体 L" pitchFamily="18" charset="-122"/>
              </a:rPr>
              <a:t>到</a:t>
            </a:r>
            <a:r>
              <a:rPr lang="en-US" altLang="zh-CN" sz="3000" dirty="0" smtClean="0">
                <a:latin typeface="阿里巴巴普惠体 L" pitchFamily="18" charset="-122"/>
                <a:ea typeface="阿里巴巴普惠体 L" pitchFamily="18" charset="-122"/>
                <a:cs typeface="阿里巴巴普惠体 L" pitchFamily="18" charset="-122"/>
              </a:rPr>
              <a:t>2015</a:t>
            </a:r>
            <a:r>
              <a:rPr lang="zh-CN" altLang="en-US" sz="3000" dirty="0" smtClean="0">
                <a:latin typeface="阿里巴巴普惠体 L" pitchFamily="18" charset="-122"/>
                <a:ea typeface="阿里巴巴普惠体 L" pitchFamily="18" charset="-122"/>
                <a:cs typeface="阿里巴巴普惠体 L" pitchFamily="18" charset="-122"/>
              </a:rPr>
              <a:t>年我国红枣出口量基本维持在万吨以下，</a:t>
            </a:r>
            <a:r>
              <a:rPr lang="en-US" altLang="zh-CN" sz="3000" dirty="0" smtClean="0">
                <a:latin typeface="阿里巴巴普惠体 L" pitchFamily="18" charset="-122"/>
                <a:ea typeface="阿里巴巴普惠体 L" pitchFamily="18" charset="-122"/>
                <a:cs typeface="阿里巴巴普惠体 L" pitchFamily="18" charset="-122"/>
              </a:rPr>
              <a:t>2016</a:t>
            </a:r>
            <a:r>
              <a:rPr lang="zh-CN" altLang="en-US" sz="3000" dirty="0" smtClean="0">
                <a:latin typeface="阿里巴巴普惠体 L" pitchFamily="18" charset="-122"/>
                <a:ea typeface="阿里巴巴普惠体 L" pitchFamily="18" charset="-122"/>
                <a:cs typeface="阿里巴巴普惠体 L" pitchFamily="18" charset="-122"/>
              </a:rPr>
              <a:t>年出口首次突破</a:t>
            </a:r>
            <a:r>
              <a:rPr lang="en-US" altLang="zh-CN" sz="3000" dirty="0" smtClean="0">
                <a:latin typeface="阿里巴巴普惠体 L" pitchFamily="18" charset="-122"/>
                <a:ea typeface="阿里巴巴普惠体 L" pitchFamily="18" charset="-122"/>
                <a:cs typeface="阿里巴巴普惠体 L" pitchFamily="18" charset="-122"/>
              </a:rPr>
              <a:t>10000</a:t>
            </a:r>
            <a:r>
              <a:rPr lang="zh-CN" altLang="en-US" sz="3000" dirty="0" smtClean="0">
                <a:latin typeface="阿里巴巴普惠体 L" pitchFamily="18" charset="-122"/>
                <a:ea typeface="阿里巴巴普惠体 L" pitchFamily="18" charset="-122"/>
                <a:cs typeface="阿里巴巴普惠体 L" pitchFamily="18" charset="-122"/>
              </a:rPr>
              <a:t>吨，达到</a:t>
            </a:r>
            <a:r>
              <a:rPr lang="en-US" altLang="zh-CN" sz="3000" dirty="0" smtClean="0">
                <a:latin typeface="阿里巴巴普惠体 L" pitchFamily="18" charset="-122"/>
                <a:ea typeface="阿里巴巴普惠体 L" pitchFamily="18" charset="-122"/>
                <a:cs typeface="阿里巴巴普惠体 L" pitchFamily="18" charset="-122"/>
              </a:rPr>
              <a:t>11027</a:t>
            </a:r>
            <a:r>
              <a:rPr lang="zh-CN" altLang="en-US" sz="3000" dirty="0" smtClean="0">
                <a:latin typeface="阿里巴巴普惠体 L" pitchFamily="18" charset="-122"/>
                <a:ea typeface="阿里巴巴普惠体 L" pitchFamily="18" charset="-122"/>
                <a:cs typeface="阿里巴巴普惠体 L" pitchFamily="18" charset="-122"/>
              </a:rPr>
              <a:t>吨。</a:t>
            </a:r>
          </a:p>
          <a:p>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6444208" cy="692696"/>
          </a:xfrm>
        </p:spPr>
        <p:txBody>
          <a:bodyPr>
            <a:normAutofit/>
          </a:bodyPr>
          <a:lstStyle/>
          <a:p>
            <a:pPr algn="l"/>
            <a:r>
              <a:rPr lang="zh-CN" altLang="en-US" sz="3600" dirty="0" smtClean="0">
                <a:latin typeface="阿里巴巴普惠体 L" pitchFamily="18" charset="-122"/>
                <a:ea typeface="阿里巴巴普惠体 L" pitchFamily="18" charset="-122"/>
                <a:cs typeface="阿里巴巴普惠体 L" pitchFamily="18" charset="-122"/>
              </a:rPr>
              <a:t>红枣的贸易情况</a:t>
            </a:r>
            <a:endParaRPr lang="zh-CN" altLang="en-US" sz="3600" dirty="0">
              <a:latin typeface="阿里巴巴普惠体 L" pitchFamily="18" charset="-122"/>
              <a:ea typeface="阿里巴巴普惠体 L" pitchFamily="18" charset="-122"/>
              <a:cs typeface="阿里巴巴普惠体 L" pitchFamily="18" charset="-122"/>
            </a:endParaRPr>
          </a:p>
        </p:txBody>
      </p:sp>
      <p:sp>
        <p:nvSpPr>
          <p:cNvPr id="3" name="内容占位符 2"/>
          <p:cNvSpPr>
            <a:spLocks noGrp="1"/>
          </p:cNvSpPr>
          <p:nvPr>
            <p:ph idx="1"/>
          </p:nvPr>
        </p:nvSpPr>
        <p:spPr>
          <a:xfrm>
            <a:off x="457200" y="980728"/>
            <a:ext cx="8229600" cy="5472608"/>
          </a:xfrm>
        </p:spPr>
        <p:txBody>
          <a:bodyPr>
            <a:normAutofit/>
          </a:bodyPr>
          <a:lstStyle/>
          <a:p>
            <a:r>
              <a:rPr lang="zh-CN" altLang="en-US" sz="3000" dirty="0" smtClean="0">
                <a:latin typeface="阿里巴巴普惠体 L" pitchFamily="18" charset="-122"/>
                <a:ea typeface="阿里巴巴普惠体 L" pitchFamily="18" charset="-122"/>
                <a:cs typeface="阿里巴巴普惠体 L" pitchFamily="18" charset="-122"/>
              </a:rPr>
              <a:t>新疆已成为我国最重要的红枣供应地区，红枣产业呈现出“新疆生产，内地中转，南北分销”的贸易格局。</a:t>
            </a:r>
            <a:endParaRPr lang="en-US" altLang="zh-CN" sz="3000" dirty="0" smtClean="0">
              <a:latin typeface="阿里巴巴普惠体 L" pitchFamily="18" charset="-122"/>
              <a:ea typeface="阿里巴巴普惠体 L" pitchFamily="18" charset="-122"/>
              <a:cs typeface="阿里巴巴普惠体 L" pitchFamily="18" charset="-122"/>
            </a:endParaRPr>
          </a:p>
          <a:p>
            <a:r>
              <a:rPr lang="zh-CN" altLang="en-US" sz="3000" dirty="0" smtClean="0">
                <a:latin typeface="阿里巴巴普惠体 L" pitchFamily="18" charset="-122"/>
                <a:ea typeface="阿里巴巴普惠体 L" pitchFamily="18" charset="-122"/>
                <a:cs typeface="阿里巴巴普惠体 L" pitchFamily="18" charset="-122"/>
              </a:rPr>
              <a:t>新疆红枣年产量约</a:t>
            </a:r>
            <a:r>
              <a:rPr lang="en-US" altLang="zh-CN" sz="3000" dirty="0" smtClean="0">
                <a:latin typeface="阿里巴巴普惠体 L" pitchFamily="18" charset="-122"/>
                <a:ea typeface="阿里巴巴普惠体 L" pitchFamily="18" charset="-122"/>
                <a:cs typeface="阿里巴巴普惠体 L" pitchFamily="18" charset="-122"/>
              </a:rPr>
              <a:t>245</a:t>
            </a:r>
            <a:r>
              <a:rPr lang="zh-CN" altLang="en-US" sz="3000" dirty="0" smtClean="0">
                <a:latin typeface="阿里巴巴普惠体 L" pitchFamily="18" charset="-122"/>
                <a:ea typeface="阿里巴巴普惠体 L" pitchFamily="18" charset="-122"/>
                <a:cs typeface="阿里巴巴普惠体 L" pitchFamily="18" charset="-122"/>
              </a:rPr>
              <a:t>万吨，约</a:t>
            </a:r>
            <a:r>
              <a:rPr lang="en-US" altLang="zh-CN" sz="3000" dirty="0" smtClean="0">
                <a:latin typeface="阿里巴巴普惠体 L" pitchFamily="18" charset="-122"/>
                <a:ea typeface="阿里巴巴普惠体 L" pitchFamily="18" charset="-122"/>
                <a:cs typeface="阿里巴巴普惠体 L" pitchFamily="18" charset="-122"/>
              </a:rPr>
              <a:t>85%</a:t>
            </a:r>
            <a:r>
              <a:rPr lang="zh-CN" altLang="en-US" sz="3000" dirty="0" smtClean="0">
                <a:latin typeface="阿里巴巴普惠体 L" pitchFamily="18" charset="-122"/>
                <a:ea typeface="阿里巴巴普惠体 L" pitchFamily="18" charset="-122"/>
                <a:cs typeface="阿里巴巴普惠体 L" pitchFamily="18" charset="-122"/>
              </a:rPr>
              <a:t>的新疆红枣以未分级或简单分级后的原料枣形式经河北中转至全国各地，少部分新疆红枣在河南进行中转。</a:t>
            </a:r>
            <a:endParaRPr lang="en-US" altLang="zh-CN" sz="3000" dirty="0" smtClean="0">
              <a:latin typeface="阿里巴巴普惠体 L" pitchFamily="18" charset="-122"/>
              <a:ea typeface="阿里巴巴普惠体 L" pitchFamily="18" charset="-122"/>
              <a:cs typeface="阿里巴巴普惠体 L" pitchFamily="18" charset="-122"/>
            </a:endParaRPr>
          </a:p>
          <a:p>
            <a:r>
              <a:rPr lang="zh-CN" altLang="en-US" sz="3000" dirty="0" smtClean="0">
                <a:latin typeface="阿里巴巴普惠体 L" pitchFamily="18" charset="-122"/>
                <a:ea typeface="阿里巴巴普惠体 L" pitchFamily="18" charset="-122"/>
                <a:cs typeface="阿里巴巴普惠体 L" pitchFamily="18" charset="-122"/>
              </a:rPr>
              <a:t>红枣不耐挤压、堆放易发热、倒驳费用较高，并不适合火车运输，因此新疆红枣出疆全部采用汽车运输。</a:t>
            </a:r>
            <a:endParaRPr lang="zh-CN" altLang="en-US" sz="3000" dirty="0">
              <a:latin typeface="阿里巴巴普惠体 L" pitchFamily="18" charset="-122"/>
              <a:ea typeface="阿里巴巴普惠体 L" pitchFamily="18" charset="-122"/>
              <a:cs typeface="阿里巴巴普惠体 L" pitchFamily="18"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6012160" cy="692696"/>
          </a:xfrm>
        </p:spPr>
        <p:txBody>
          <a:bodyPr>
            <a:normAutofit/>
          </a:bodyPr>
          <a:lstStyle/>
          <a:p>
            <a:pPr algn="l"/>
            <a:r>
              <a:rPr lang="zh-CN" altLang="en-US" sz="3600" dirty="0" smtClean="0">
                <a:latin typeface="阿里巴巴普惠体 L" pitchFamily="18" charset="-122"/>
                <a:ea typeface="阿里巴巴普惠体 L" pitchFamily="18" charset="-122"/>
                <a:cs typeface="阿里巴巴普惠体 L" pitchFamily="18" charset="-122"/>
              </a:rPr>
              <a:t>红枣的价格变动情况</a:t>
            </a:r>
            <a:endParaRPr lang="zh-CN" altLang="en-US" sz="3600" dirty="0">
              <a:latin typeface="阿里巴巴普惠体 L" pitchFamily="18" charset="-122"/>
              <a:ea typeface="阿里巴巴普惠体 L" pitchFamily="18" charset="-122"/>
              <a:cs typeface="阿里巴巴普惠体 L" pitchFamily="18" charset="-122"/>
            </a:endParaRPr>
          </a:p>
        </p:txBody>
      </p:sp>
      <p:sp>
        <p:nvSpPr>
          <p:cNvPr id="3" name="内容占位符 2"/>
          <p:cNvSpPr>
            <a:spLocks noGrp="1"/>
          </p:cNvSpPr>
          <p:nvPr>
            <p:ph idx="1"/>
          </p:nvPr>
        </p:nvSpPr>
        <p:spPr>
          <a:xfrm>
            <a:off x="457200" y="1124744"/>
            <a:ext cx="8229600" cy="5328592"/>
          </a:xfrm>
        </p:spPr>
        <p:txBody>
          <a:bodyPr>
            <a:normAutofit/>
          </a:bodyPr>
          <a:lstStyle/>
          <a:p>
            <a:r>
              <a:rPr lang="zh-CN" altLang="en-US" sz="3000" dirty="0" smtClean="0">
                <a:latin typeface="阿里巴巴普惠体 L" pitchFamily="18" charset="-122"/>
                <a:ea typeface="阿里巴巴普惠体 L" pitchFamily="18" charset="-122"/>
                <a:cs typeface="阿里巴巴普惠体 L" pitchFamily="18" charset="-122"/>
              </a:rPr>
              <a:t>红枣的价格波幅明显，具备周期特点。在一年的周期内，红枣最高价格一般出现在</a:t>
            </a:r>
            <a:r>
              <a:rPr lang="en-US" altLang="zh-CN" sz="3000" dirty="0" smtClean="0">
                <a:latin typeface="阿里巴巴普惠体 L" pitchFamily="18" charset="-122"/>
                <a:ea typeface="阿里巴巴普惠体 L" pitchFamily="18" charset="-122"/>
                <a:cs typeface="阿里巴巴普惠体 L" pitchFamily="18" charset="-122"/>
              </a:rPr>
              <a:t>1</a:t>
            </a:r>
            <a:r>
              <a:rPr lang="zh-CN" altLang="en-US" sz="3000" dirty="0" smtClean="0">
                <a:latin typeface="阿里巴巴普惠体 L" pitchFamily="18" charset="-122"/>
                <a:ea typeface="阿里巴巴普惠体 L" pitchFamily="18" charset="-122"/>
                <a:cs typeface="阿里巴巴普惠体 L" pitchFamily="18" charset="-122"/>
              </a:rPr>
              <a:t>到</a:t>
            </a:r>
            <a:r>
              <a:rPr lang="en-US" altLang="zh-CN" sz="3000" dirty="0" smtClean="0">
                <a:latin typeface="阿里巴巴普惠体 L" pitchFamily="18" charset="-122"/>
                <a:ea typeface="阿里巴巴普惠体 L" pitchFamily="18" charset="-122"/>
                <a:cs typeface="阿里巴巴普惠体 L" pitchFamily="18" charset="-122"/>
              </a:rPr>
              <a:t>3</a:t>
            </a:r>
            <a:r>
              <a:rPr lang="zh-CN" altLang="en-US" sz="3000" dirty="0" smtClean="0">
                <a:latin typeface="阿里巴巴普惠体 L" pitchFamily="18" charset="-122"/>
                <a:ea typeface="阿里巴巴普惠体 L" pitchFamily="18" charset="-122"/>
                <a:cs typeface="阿里巴巴普惠体 L" pitchFamily="18" charset="-122"/>
              </a:rPr>
              <a:t>月。达到最高点后，红枣价格小幅下降，直至第三个季度的水果旺季，达到全年度的谷底。随后红枣价格开始震荡回升，到</a:t>
            </a:r>
            <a:r>
              <a:rPr lang="en-US" altLang="zh-CN" sz="3000" dirty="0" smtClean="0">
                <a:latin typeface="阿里巴巴普惠体 L" pitchFamily="18" charset="-122"/>
                <a:ea typeface="阿里巴巴普惠体 L" pitchFamily="18" charset="-122"/>
                <a:cs typeface="阿里巴巴普惠体 L" pitchFamily="18" charset="-122"/>
              </a:rPr>
              <a:t>12</a:t>
            </a:r>
            <a:r>
              <a:rPr lang="zh-CN" altLang="en-US" sz="3000" dirty="0" smtClean="0">
                <a:latin typeface="阿里巴巴普惠体 L" pitchFamily="18" charset="-122"/>
                <a:ea typeface="阿里巴巴普惠体 L" pitchFamily="18" charset="-122"/>
                <a:cs typeface="阿里巴巴普惠体 L" pitchFamily="18" charset="-122"/>
              </a:rPr>
              <a:t>月随着不同种类红枣相继大量上市，又进入第二个谷底，继而开始缓慢上涨到年末及次年的</a:t>
            </a:r>
            <a:r>
              <a:rPr lang="en-US" altLang="zh-CN" sz="3000" dirty="0" smtClean="0">
                <a:latin typeface="阿里巴巴普惠体 L" pitchFamily="18" charset="-122"/>
                <a:ea typeface="阿里巴巴普惠体 L" pitchFamily="18" charset="-122"/>
                <a:cs typeface="阿里巴巴普惠体 L" pitchFamily="18" charset="-122"/>
              </a:rPr>
              <a:t>1</a:t>
            </a:r>
            <a:r>
              <a:rPr lang="zh-CN" altLang="en-US" sz="3000" dirty="0" smtClean="0">
                <a:latin typeface="阿里巴巴普惠体 L" pitchFamily="18" charset="-122"/>
                <a:ea typeface="阿里巴巴普惠体 L" pitchFamily="18" charset="-122"/>
                <a:cs typeface="阿里巴巴普惠体 L" pitchFamily="18" charset="-122"/>
              </a:rPr>
              <a:t>到</a:t>
            </a:r>
            <a:r>
              <a:rPr lang="en-US" altLang="zh-CN" sz="3000" dirty="0" smtClean="0">
                <a:latin typeface="阿里巴巴普惠体 L" pitchFamily="18" charset="-122"/>
                <a:ea typeface="阿里巴巴普惠体 L" pitchFamily="18" charset="-122"/>
                <a:cs typeface="阿里巴巴普惠体 L" pitchFamily="18" charset="-122"/>
              </a:rPr>
              <a:t>3</a:t>
            </a:r>
            <a:r>
              <a:rPr lang="zh-CN" altLang="en-US" sz="3000" dirty="0" smtClean="0">
                <a:latin typeface="阿里巴巴普惠体 L" pitchFamily="18" charset="-122"/>
                <a:ea typeface="阿里巴巴普惠体 L" pitchFamily="18" charset="-122"/>
                <a:cs typeface="阿里巴巴普惠体 L" pitchFamily="18" charset="-122"/>
              </a:rPr>
              <a:t>月，呈现出“春冬高，夏秋低”的价格趋势。</a:t>
            </a:r>
            <a:endParaRPr lang="en-US" altLang="zh-CN" sz="3000" dirty="0" smtClean="0">
              <a:latin typeface="阿里巴巴普惠体 L" pitchFamily="18" charset="-122"/>
              <a:ea typeface="阿里巴巴普惠体 L" pitchFamily="18" charset="-122"/>
              <a:cs typeface="阿里巴巴普惠体 L" pitchFamily="18"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68760"/>
            <a:ext cx="8229600" cy="4857403"/>
          </a:xfrm>
        </p:spPr>
        <p:txBody>
          <a:bodyPr>
            <a:noAutofit/>
          </a:bodyPr>
          <a:lstStyle/>
          <a:p>
            <a:r>
              <a:rPr lang="zh-CN" altLang="en-US" sz="3000" dirty="0" smtClean="0">
                <a:latin typeface="阿里巴巴普惠体 L" pitchFamily="18" charset="-122"/>
                <a:ea typeface="阿里巴巴普惠体 L" pitchFamily="18" charset="-122"/>
                <a:cs typeface="阿里巴巴普惠体 L" pitchFamily="18" charset="-122"/>
              </a:rPr>
              <a:t>从历史经验来看，每年</a:t>
            </a:r>
            <a:r>
              <a:rPr lang="en-US" altLang="zh-CN" sz="3000" dirty="0" smtClean="0">
                <a:latin typeface="阿里巴巴普惠体 L" pitchFamily="18" charset="-122"/>
                <a:ea typeface="阿里巴巴普惠体 L" pitchFamily="18" charset="-122"/>
                <a:cs typeface="阿里巴巴普惠体 L" pitchFamily="18" charset="-122"/>
              </a:rPr>
              <a:t>10</a:t>
            </a:r>
            <a:r>
              <a:rPr lang="zh-CN" altLang="en-US" sz="3000" dirty="0" smtClean="0">
                <a:latin typeface="阿里巴巴普惠体 L" pitchFamily="18" charset="-122"/>
                <a:ea typeface="阿里巴巴普惠体 L" pitchFamily="18" charset="-122"/>
                <a:cs typeface="阿里巴巴普惠体 L" pitchFamily="18" charset="-122"/>
              </a:rPr>
              <a:t>月至年前为新疆红枣的运输高峰期，此时红枣大部分库存从新疆逐渐转移至内地，产区、贸易集散区及销区的价格相关度较高，价差也较为稳定。但是随着红枣库存逐渐转移至内地，产区、贸易集散地及销区的价格相关性降低，价差也极不稳定，价格主要跟当地的供需、库存及周转速度等因素相关。</a:t>
            </a:r>
            <a:endParaRPr lang="zh-CN" altLang="en-US" sz="3000" dirty="0">
              <a:latin typeface="阿里巴巴普惠体 L" pitchFamily="18" charset="-122"/>
              <a:ea typeface="阿里巴巴普惠体 L" pitchFamily="18" charset="-122"/>
              <a:cs typeface="阿里巴巴普惠体 L" pitchFamily="18" charset="-122"/>
            </a:endParaRPr>
          </a:p>
        </p:txBody>
      </p:sp>
      <p:sp>
        <p:nvSpPr>
          <p:cNvPr id="4" name="标题 1"/>
          <p:cNvSpPr>
            <a:spLocks noGrp="1"/>
          </p:cNvSpPr>
          <p:nvPr>
            <p:ph type="title"/>
          </p:nvPr>
        </p:nvSpPr>
        <p:spPr>
          <a:xfrm>
            <a:off x="0" y="0"/>
            <a:ext cx="6012160" cy="692696"/>
          </a:xfrm>
        </p:spPr>
        <p:txBody>
          <a:bodyPr>
            <a:normAutofit/>
          </a:bodyPr>
          <a:lstStyle/>
          <a:p>
            <a:pPr algn="l"/>
            <a:r>
              <a:rPr lang="zh-CN" altLang="en-US" sz="3600" dirty="0" smtClean="0">
                <a:latin typeface="阿里巴巴普惠体 L" pitchFamily="18" charset="-122"/>
                <a:ea typeface="阿里巴巴普惠体 L" pitchFamily="18" charset="-122"/>
                <a:cs typeface="阿里巴巴普惠体 L" pitchFamily="18" charset="-122"/>
              </a:rPr>
              <a:t>红枣的价格变动情况</a:t>
            </a:r>
            <a:endParaRPr lang="zh-CN" altLang="en-US" sz="3600" dirty="0">
              <a:latin typeface="阿里巴巴普惠体 L" pitchFamily="18" charset="-122"/>
              <a:ea typeface="阿里巴巴普惠体 L" pitchFamily="18" charset="-122"/>
              <a:cs typeface="阿里巴巴普惠体 L" pitchFamily="18"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srcRect/>
          <a:stretch>
            <a:fillRect/>
          </a:stretch>
        </p:blipFill>
        <p:spPr bwMode="auto">
          <a:xfrm>
            <a:off x="899592" y="980728"/>
            <a:ext cx="7167646" cy="4320480"/>
          </a:xfrm>
          <a:prstGeom prst="rect">
            <a:avLst/>
          </a:prstGeom>
          <a:noFill/>
          <a:ln w="9525">
            <a:noFill/>
            <a:miter lim="800000"/>
            <a:headEnd/>
            <a:tailEnd/>
          </a:ln>
        </p:spPr>
      </p:pic>
      <p:sp>
        <p:nvSpPr>
          <p:cNvPr id="5" name="TextBox 4"/>
          <p:cNvSpPr txBox="1"/>
          <p:nvPr/>
        </p:nvSpPr>
        <p:spPr>
          <a:xfrm>
            <a:off x="4644008" y="5373216"/>
            <a:ext cx="3384376" cy="1077218"/>
          </a:xfrm>
          <a:prstGeom prst="rect">
            <a:avLst/>
          </a:prstGeom>
          <a:noFill/>
        </p:spPr>
        <p:txBody>
          <a:bodyPr wrap="square" rtlCol="0">
            <a:spAutoFit/>
          </a:bodyPr>
          <a:lstStyle/>
          <a:p>
            <a:pPr algn="r"/>
            <a:r>
              <a:rPr lang="zh-CN" altLang="en-US" sz="2600" smtClean="0">
                <a:latin typeface="阿里巴巴普惠体 L" pitchFamily="18" charset="-122"/>
                <a:ea typeface="阿里巴巴普惠体 L" pitchFamily="18" charset="-122"/>
                <a:cs typeface="阿里巴巴普惠体 L" pitchFamily="18" charset="-122"/>
              </a:rPr>
              <a:t>交易风控部编制</a:t>
            </a:r>
            <a:r>
              <a:rPr lang="en-US" altLang="zh-CN" sz="2600" smtClean="0">
                <a:latin typeface="阿里巴巴普惠体 L" pitchFamily="18" charset="-122"/>
                <a:ea typeface="阿里巴巴普惠体 L" pitchFamily="18" charset="-122"/>
                <a:cs typeface="阿里巴巴普惠体 L" pitchFamily="18" charset="-122"/>
              </a:rPr>
              <a:t>           2019</a:t>
            </a:r>
            <a:r>
              <a:rPr lang="zh-CN" altLang="en-US" sz="2600" smtClean="0">
                <a:latin typeface="阿里巴巴普惠体 L" pitchFamily="18" charset="-122"/>
                <a:ea typeface="阿里巴巴普惠体 L" pitchFamily="18" charset="-122"/>
                <a:cs typeface="阿里巴巴普惠体 L" pitchFamily="18" charset="-122"/>
              </a:rPr>
              <a:t>年</a:t>
            </a:r>
            <a:r>
              <a:rPr lang="en-US" altLang="zh-CN" sz="2600" smtClean="0">
                <a:latin typeface="阿里巴巴普惠体 L" pitchFamily="18" charset="-122"/>
                <a:ea typeface="阿里巴巴普惠体 L" pitchFamily="18" charset="-122"/>
                <a:cs typeface="阿里巴巴普惠体 L" pitchFamily="18" charset="-122"/>
              </a:rPr>
              <a:t>4</a:t>
            </a:r>
            <a:r>
              <a:rPr lang="zh-CN" altLang="en-US" sz="2600" smtClean="0">
                <a:latin typeface="阿里巴巴普惠体 L" pitchFamily="18" charset="-122"/>
                <a:ea typeface="阿里巴巴普惠体 L" pitchFamily="18" charset="-122"/>
                <a:cs typeface="阿里巴巴普惠体 L" pitchFamily="18" charset="-122"/>
              </a:rPr>
              <a:t>月</a:t>
            </a:r>
          </a:p>
          <a:p>
            <a:endParaRPr lang="zh-CN" altLang="en-US" sz="1200"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TotalTime>
  <Words>1122</Words>
  <Application>Microsoft Office PowerPoint</Application>
  <PresentationFormat>全屏显示(4:3)</PresentationFormat>
  <Paragraphs>74</Paragraphs>
  <Slides>18</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18</vt:i4>
      </vt:variant>
    </vt:vector>
  </HeadingPairs>
  <TitlesOfParts>
    <vt:vector size="23" baseType="lpstr">
      <vt:lpstr>阿里巴巴普惠体 L</vt:lpstr>
      <vt:lpstr>宋体</vt:lpstr>
      <vt:lpstr>Arial</vt:lpstr>
      <vt:lpstr>Calibri</vt:lpstr>
      <vt:lpstr>Office 主题</vt:lpstr>
      <vt:lpstr>红枣与红枣期货</vt:lpstr>
      <vt:lpstr>PowerPoint 演示文稿</vt:lpstr>
      <vt:lpstr>PowerPoint 演示文稿</vt:lpstr>
      <vt:lpstr>红枣</vt:lpstr>
      <vt:lpstr>PowerPoint 演示文稿</vt:lpstr>
      <vt:lpstr>枣树生长周期</vt:lpstr>
      <vt:lpstr>红枣的生产情况</vt:lpstr>
      <vt:lpstr>红枣的生产情况</vt:lpstr>
      <vt:lpstr>红枣的生产情况</vt:lpstr>
      <vt:lpstr>新疆红枣种植与产量情况</vt:lpstr>
      <vt:lpstr>新疆红枣种植与产量情况</vt:lpstr>
      <vt:lpstr>红枣消费情况</vt:lpstr>
      <vt:lpstr>红枣消费情况</vt:lpstr>
      <vt:lpstr>红枣的进出口情况</vt:lpstr>
      <vt:lpstr>红枣的贸易情况</vt:lpstr>
      <vt:lpstr>红枣的价格变动情况</vt:lpstr>
      <vt:lpstr>红枣的价格变动情况</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相册</dc:title>
  <dc:creator>mazengwei</dc:creator>
  <cp:lastModifiedBy>tianhong</cp:lastModifiedBy>
  <cp:revision>30</cp:revision>
  <dcterms:created xsi:type="dcterms:W3CDTF">2018-10-31T06:49:31Z</dcterms:created>
  <dcterms:modified xsi:type="dcterms:W3CDTF">2019-05-31T07:16:41Z</dcterms:modified>
</cp:coreProperties>
</file>