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5" r:id="rId10"/>
    <p:sldId id="294" r:id="rId11"/>
    <p:sldId id="296" r:id="rId12"/>
    <p:sldId id="301" r:id="rId13"/>
    <p:sldId id="302" r:id="rId14"/>
    <p:sldId id="303" r:id="rId15"/>
    <p:sldId id="304" r:id="rId16"/>
    <p:sldId id="297" r:id="rId17"/>
    <p:sldId id="260" r:id="rId18"/>
    <p:sldId id="299" r:id="rId19"/>
    <p:sldId id="298" r:id="rId20"/>
    <p:sldId id="305" r:id="rId21"/>
    <p:sldId id="300" r:id="rId22"/>
    <p:sldId id="306" r:id="rId23"/>
    <p:sldId id="285" r:id="rId24"/>
  </p:sldIdLst>
  <p:sldSz cx="9144000" cy="6858000" type="screen4x3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6" y="-6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1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22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/>
      <c:pieChart>
        <c:varyColors val="1"/>
        <c:firstSliceAng val="0"/>
      </c:pieChart>
    </c:plotArea>
    <c:legend>
      <c:legendPos val="r"/>
      <c:layout>
        <c:manualLayout>
          <c:xMode val="edge"/>
          <c:yMode val="edge"/>
          <c:x val="0.65874901313428702"/>
          <c:y val="0.25008875266257991"/>
          <c:w val="0.29314377536942704"/>
          <c:h val="0.44062696880906466"/>
        </c:manualLayout>
      </c:layout>
    </c:legend>
    <c:plotVisOnly val="1"/>
  </c:chart>
  <c:txPr>
    <a:bodyPr/>
    <a:lstStyle/>
    <a:p>
      <a:pPr>
        <a:defRPr sz="1800"/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/>
      <c:pieChart>
        <c:varyColors val="1"/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zh-CN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48E1-CEB0-4DF2-848C-32CA2AD654A6}" type="datetimeFigureOut">
              <a:rPr lang="zh-CN" altLang="en-US" smtClean="0"/>
              <a:pPr/>
              <a:t>2019-09-09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C874-D36F-4D96-B067-F15722FBB2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48E1-CEB0-4DF2-848C-32CA2AD654A6}" type="datetimeFigureOut">
              <a:rPr lang="zh-CN" altLang="en-US" smtClean="0"/>
              <a:pPr/>
              <a:t>2019-09-09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C874-D36F-4D96-B067-F15722FBB2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48E1-CEB0-4DF2-848C-32CA2AD654A6}" type="datetimeFigureOut">
              <a:rPr lang="zh-CN" altLang="en-US" smtClean="0"/>
              <a:pPr/>
              <a:t>2019-09-09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C874-D36F-4D96-B067-F15722FBB2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48E1-CEB0-4DF2-848C-32CA2AD654A6}" type="datetimeFigureOut">
              <a:rPr lang="zh-CN" altLang="en-US" smtClean="0"/>
              <a:pPr/>
              <a:t>2019-09-09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C874-D36F-4D96-B067-F15722FBB2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48E1-CEB0-4DF2-848C-32CA2AD654A6}" type="datetimeFigureOut">
              <a:rPr lang="zh-CN" altLang="en-US" smtClean="0"/>
              <a:pPr/>
              <a:t>2019-09-09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C874-D36F-4D96-B067-F15722FBB2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48E1-CEB0-4DF2-848C-32CA2AD654A6}" type="datetimeFigureOut">
              <a:rPr lang="zh-CN" altLang="en-US" smtClean="0"/>
              <a:pPr/>
              <a:t>2019-09-09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C874-D36F-4D96-B067-F15722FBB2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48E1-CEB0-4DF2-848C-32CA2AD654A6}" type="datetimeFigureOut">
              <a:rPr lang="zh-CN" altLang="en-US" smtClean="0"/>
              <a:pPr/>
              <a:t>2019-09-09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C874-D36F-4D96-B067-F15722FBB2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48E1-CEB0-4DF2-848C-32CA2AD654A6}" type="datetimeFigureOut">
              <a:rPr lang="zh-CN" altLang="en-US" smtClean="0"/>
              <a:pPr/>
              <a:t>2019-09-09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C874-D36F-4D96-B067-F15722FBB2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48E1-CEB0-4DF2-848C-32CA2AD654A6}" type="datetimeFigureOut">
              <a:rPr lang="zh-CN" altLang="en-US" smtClean="0"/>
              <a:pPr/>
              <a:t>2019-09-09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C874-D36F-4D96-B067-F15722FBB2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48E1-CEB0-4DF2-848C-32CA2AD654A6}" type="datetimeFigureOut">
              <a:rPr lang="zh-CN" altLang="en-US" smtClean="0"/>
              <a:pPr/>
              <a:t>2019-09-09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C874-D36F-4D96-B067-F15722FBB2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48E1-CEB0-4DF2-848C-32CA2AD654A6}" type="datetimeFigureOut">
              <a:rPr lang="zh-CN" altLang="en-US" smtClean="0"/>
              <a:pPr/>
              <a:t>2019-09-09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C874-D36F-4D96-B067-F15722FBB2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69269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2348880"/>
            <a:ext cx="8229600" cy="377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048E1-CEB0-4DF2-848C-32CA2AD654A6}" type="datetimeFigureOut">
              <a:rPr lang="zh-CN" altLang="en-US" smtClean="0"/>
              <a:pPr/>
              <a:t>2019-09-09</a:t>
            </a:fld>
            <a:endParaRPr lang="zh-CN" altLang="en-US"/>
          </a:p>
        </p:txBody>
      </p:sp>
      <p:pic>
        <p:nvPicPr>
          <p:cNvPr id="8" name="图片 7" descr="logo透明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6444208" y="0"/>
            <a:ext cx="2496393" cy="676234"/>
          </a:xfrm>
          <a:prstGeom prst="rect">
            <a:avLst/>
          </a:prstGeom>
        </p:spPr>
      </p:pic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7C874-D36F-4D96-B067-F15722FBB2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ce.com.cn/dalianshangpin/sspz/jm43/index.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7200" b="1" smtClean="0">
                <a:latin typeface="阿里巴巴普惠体 L" pitchFamily="18" charset="-122"/>
                <a:ea typeface="阿里巴巴普惠体 L" pitchFamily="18" charset="-122"/>
                <a:cs typeface="阿里巴巴普惠体 L" pitchFamily="18" charset="-122"/>
              </a:rPr>
              <a:t>粳米与粳米期货</a:t>
            </a:r>
            <a:endParaRPr lang="zh-CN" altLang="en-US" sz="7200" b="1" dirty="0">
              <a:latin typeface="阿里巴巴普惠体 L" pitchFamily="18" charset="-122"/>
              <a:ea typeface="阿里巴巴普惠体 L" pitchFamily="18" charset="-122"/>
              <a:cs typeface="阿里巴巴普惠体 L" pitchFamily="18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altLang="zh-CN" smtClean="0">
                <a:solidFill>
                  <a:schemeClr val="tx1"/>
                </a:solidFill>
                <a:latin typeface="阿里巴巴普惠体 L" pitchFamily="18" charset="-122"/>
                <a:ea typeface="阿里巴巴普惠体 L" pitchFamily="18" charset="-122"/>
                <a:cs typeface="阿里巴巴普惠体 L" pitchFamily="18" charset="-122"/>
              </a:rPr>
              <a:t>                                       </a:t>
            </a:r>
          </a:p>
          <a:p>
            <a:pPr algn="r"/>
            <a:r>
              <a:rPr lang="en-US" altLang="zh-CN" sz="2800" smtClean="0">
                <a:solidFill>
                  <a:schemeClr val="tx1"/>
                </a:solidFill>
                <a:latin typeface="阿里巴巴普惠体 L" pitchFamily="18" charset="-122"/>
                <a:ea typeface="阿里巴巴普惠体 L" pitchFamily="18" charset="-122"/>
                <a:cs typeface="阿里巴巴普惠体 L" pitchFamily="18" charset="-122"/>
              </a:rPr>
              <a:t>                                    </a:t>
            </a:r>
            <a:r>
              <a:rPr lang="zh-CN" altLang="en-US" sz="2800" smtClean="0">
                <a:solidFill>
                  <a:schemeClr val="tx1"/>
                </a:solidFill>
                <a:latin typeface="阿里巴巴普惠体 L" pitchFamily="18" charset="-122"/>
                <a:ea typeface="阿里巴巴普惠体 L" pitchFamily="18" charset="-122"/>
                <a:cs typeface="阿里巴巴普惠体 L" pitchFamily="18" charset="-122"/>
              </a:rPr>
              <a:t>永商交易</a:t>
            </a:r>
            <a:r>
              <a:rPr lang="zh-CN" altLang="en-US" sz="2800" smtClean="0">
                <a:solidFill>
                  <a:schemeClr val="tx1"/>
                </a:solidFill>
                <a:latin typeface="阿里巴巴普惠体 L" pitchFamily="18" charset="-122"/>
                <a:ea typeface="阿里巴巴普惠体 L" pitchFamily="18" charset="-122"/>
                <a:cs typeface="阿里巴巴普惠体 L" pitchFamily="18" charset="-122"/>
              </a:rPr>
              <a:t>风控部编制</a:t>
            </a:r>
            <a:r>
              <a:rPr lang="en-US" altLang="zh-CN" sz="2800" smtClean="0">
                <a:solidFill>
                  <a:schemeClr val="tx1"/>
                </a:solidFill>
                <a:latin typeface="阿里巴巴普惠体 L" pitchFamily="18" charset="-122"/>
                <a:ea typeface="阿里巴巴普惠体 L" pitchFamily="18" charset="-122"/>
                <a:cs typeface="阿里巴巴普惠体 L" pitchFamily="18" charset="-122"/>
              </a:rPr>
              <a:t>       2019</a:t>
            </a:r>
            <a:r>
              <a:rPr lang="zh-CN" altLang="en-US" sz="2800" smtClean="0">
                <a:solidFill>
                  <a:schemeClr val="tx1"/>
                </a:solidFill>
                <a:latin typeface="阿里巴巴普惠体 L" pitchFamily="18" charset="-122"/>
                <a:ea typeface="阿里巴巴普惠体 L" pitchFamily="18" charset="-122"/>
                <a:cs typeface="阿里巴巴普惠体 L" pitchFamily="18" charset="-122"/>
              </a:rPr>
              <a:t>年</a:t>
            </a:r>
            <a:r>
              <a:rPr lang="en-US" altLang="zh-CN" sz="2800" smtClean="0">
                <a:solidFill>
                  <a:schemeClr val="tx1"/>
                </a:solidFill>
                <a:latin typeface="阿里巴巴普惠体 L" pitchFamily="18" charset="-122"/>
                <a:ea typeface="阿里巴巴普惠体 L" pitchFamily="18" charset="-122"/>
                <a:cs typeface="阿里巴巴普惠体 L" pitchFamily="18" charset="-122"/>
              </a:rPr>
              <a:t>8</a:t>
            </a:r>
            <a:r>
              <a:rPr lang="zh-CN" altLang="en-US" sz="2800" smtClean="0">
                <a:solidFill>
                  <a:schemeClr val="tx1"/>
                </a:solidFill>
                <a:latin typeface="阿里巴巴普惠体 L" pitchFamily="18" charset="-122"/>
                <a:ea typeface="阿里巴巴普惠体 L" pitchFamily="18" charset="-122"/>
                <a:cs typeface="阿里巴巴普惠体 L" pitchFamily="18" charset="-122"/>
              </a:rPr>
              <a:t>月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2924944"/>
            <a:ext cx="8229600" cy="3240360"/>
          </a:xfrm>
        </p:spPr>
        <p:txBody>
          <a:bodyPr/>
          <a:lstStyle/>
          <a:p>
            <a:r>
              <a:rPr lang="en-US" altLang="zh-CN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PART </a:t>
            </a:r>
            <a:r>
              <a:rPr lang="en-US" altLang="zh-CN" smtClean="0"/>
              <a:t>Ⅰ </a:t>
            </a:r>
            <a:r>
              <a:rPr lang="zh-CN" altLang="en-US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</a:t>
            </a:r>
            <a:r>
              <a:rPr lang="zh-CN" altLang="en-US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简介</a:t>
            </a:r>
            <a:endParaRPr lang="en-US" altLang="zh-CN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en-US" altLang="zh-CN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PART </a:t>
            </a:r>
            <a:r>
              <a:rPr lang="en-US" altLang="zh-CN" smtClean="0"/>
              <a:t>Ⅱ </a:t>
            </a:r>
            <a:r>
              <a:rPr lang="zh-CN" altLang="en-US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</a:t>
            </a:r>
            <a:r>
              <a:rPr lang="zh-CN" altLang="en-US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期货</a:t>
            </a:r>
            <a:r>
              <a:rPr lang="zh-CN" altLang="en-US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基础知识</a:t>
            </a:r>
            <a:endParaRPr lang="zh-CN" altLang="en-US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27584" y="2924944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en-US" altLang="zh-CN" sz="36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PART</a:t>
            </a:r>
            <a:r>
              <a:rPr lang="en-US" altLang="zh-CN" sz="3600" b="0" smtClean="0">
                <a:latin typeface="+mn-lt"/>
                <a:ea typeface="+mn-ea"/>
                <a:cs typeface="+mn-cs"/>
              </a:rPr>
              <a:t> Ⅰ </a:t>
            </a:r>
            <a:r>
              <a:rPr lang="zh-CN" altLang="en-US" sz="3600" b="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</a:t>
            </a:r>
            <a:r>
              <a:rPr lang="zh-CN" altLang="en-US" sz="3600" b="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简介</a:t>
            </a:r>
            <a:endParaRPr lang="zh-CN" altLang="en-US" sz="3600" b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576064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粳米概述</a:t>
            </a:r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5184576"/>
          </a:xfrm>
        </p:spPr>
        <p:txBody>
          <a:bodyPr>
            <a:normAutofit fontScale="25000" lnSpcReduction="20000"/>
          </a:bodyPr>
          <a:lstStyle/>
          <a:p>
            <a:r>
              <a:rPr lang="zh-CN" altLang="en-US" sz="112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大米根据使用稻谷的不同可分为三类：籼米、粳米和糯米。</a:t>
            </a:r>
            <a:endParaRPr lang="en-US" altLang="zh-CN" sz="112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zh-CN" altLang="en-US" sz="112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国内市场产量分布</a:t>
            </a:r>
            <a:endParaRPr lang="en-US" altLang="zh-CN" sz="112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pPr>
              <a:buNone/>
            </a:pPr>
            <a:r>
              <a:rPr lang="zh-CN" altLang="en-US" sz="112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             籼米</a:t>
            </a:r>
            <a:r>
              <a:rPr lang="zh-CN" altLang="en-US" sz="112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占约</a:t>
            </a:r>
            <a:r>
              <a:rPr lang="en-US" altLang="zh-CN" sz="112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70%</a:t>
            </a:r>
          </a:p>
          <a:p>
            <a:pPr>
              <a:buNone/>
            </a:pPr>
            <a:r>
              <a:rPr lang="zh-CN" altLang="en-US" sz="112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大米     粳米占约</a:t>
            </a:r>
            <a:r>
              <a:rPr lang="en-US" altLang="zh-CN" sz="112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30</a:t>
            </a:r>
            <a:r>
              <a:rPr lang="en-US" altLang="zh-CN" sz="112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%</a:t>
            </a:r>
          </a:p>
          <a:p>
            <a:pPr>
              <a:buNone/>
            </a:pPr>
            <a:r>
              <a:rPr lang="zh-CN" altLang="en-US" sz="112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             糯米</a:t>
            </a:r>
            <a:r>
              <a:rPr lang="zh-CN" altLang="en-US" sz="112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占约</a:t>
            </a:r>
            <a:r>
              <a:rPr lang="en-US" altLang="zh-CN" sz="112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3-5</a:t>
            </a:r>
            <a:r>
              <a:rPr lang="en-US" altLang="zh-CN" sz="112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%</a:t>
            </a:r>
          </a:p>
          <a:p>
            <a:pPr>
              <a:buNone/>
            </a:pPr>
            <a:r>
              <a:rPr lang="en-US" altLang="zh-CN" sz="112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 </a:t>
            </a:r>
            <a:r>
              <a:rPr lang="zh-CN" altLang="en-US" sz="112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国内粳米主产区为东北三省和苏皖地区。</a:t>
            </a:r>
            <a:endParaRPr lang="en-US" altLang="zh-CN" sz="112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endParaRPr lang="en-US" altLang="zh-CN" sz="112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pPr>
              <a:buNone/>
            </a:pPr>
            <a:endParaRPr lang="en-US" altLang="zh-CN" sz="112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pPr>
              <a:buNone/>
            </a:pPr>
            <a:r>
              <a:rPr lang="en-US" altLang="zh-CN" sz="112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                </a:t>
            </a:r>
            <a:endParaRPr lang="en-US" altLang="zh-CN" sz="112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pPr>
              <a:buNone/>
            </a:pP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pPr>
              <a:buNone/>
            </a:pP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                </a:t>
            </a:r>
          </a:p>
          <a:p>
            <a:pPr>
              <a:buNone/>
            </a:pP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    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pPr>
              <a:buNone/>
            </a:pP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                </a:t>
            </a:r>
          </a:p>
          <a:p>
            <a:pPr>
              <a:buNone/>
            </a:pPr>
            <a:endParaRPr lang="en-US" altLang="zh-CN" sz="2800" smtClean="0"/>
          </a:p>
          <a:p>
            <a:pPr>
              <a:buNone/>
            </a:pPr>
            <a:endParaRPr lang="en-US" altLang="zh-CN" sz="2800" smtClean="0"/>
          </a:p>
          <a:p>
            <a:pPr>
              <a:buNone/>
            </a:pPr>
            <a:endParaRPr lang="en-US" altLang="zh-CN" sz="2800" smtClean="0"/>
          </a:p>
          <a:p>
            <a:pPr>
              <a:buNone/>
            </a:pPr>
            <a:endParaRPr lang="zh-CN" altLang="en-US" sz="2800" smtClean="0"/>
          </a:p>
        </p:txBody>
      </p:sp>
      <p:sp>
        <p:nvSpPr>
          <p:cNvPr id="6" name="左大括号 5"/>
          <p:cNvSpPr/>
          <p:nvPr/>
        </p:nvSpPr>
        <p:spPr>
          <a:xfrm>
            <a:off x="1259632" y="2708920"/>
            <a:ext cx="360040" cy="108012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粳米概述</a:t>
            </a:r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/>
          </a:bodyPr>
          <a:lstStyle/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国际市场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产量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分布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pPr>
              <a:buNone/>
            </a:pP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             籼米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占约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75%</a:t>
            </a:r>
          </a:p>
          <a:p>
            <a:pPr>
              <a:buNone/>
            </a:pP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大米     粳米占约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10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%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pPr>
              <a:buNone/>
            </a:pP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             糯米占约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3-5%</a:t>
            </a:r>
          </a:p>
          <a:p>
            <a:pPr>
              <a:buNone/>
            </a:pP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             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香米占约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9%</a:t>
            </a:r>
          </a:p>
          <a:p>
            <a:pPr>
              <a:buNone/>
            </a:pP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   中国、美国和澳大利亚为主要粳米出口国。日本、韩国、土耳其、俄罗斯和约旦是主要粳米进口国。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pPr>
              <a:buNone/>
            </a:pP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             </a:t>
            </a:r>
            <a:endParaRPr lang="zh-CN" altLang="en-US"/>
          </a:p>
        </p:txBody>
      </p:sp>
      <p:graphicFrame>
        <p:nvGraphicFramePr>
          <p:cNvPr id="5" name="图表 4"/>
          <p:cNvGraphicFramePr/>
          <p:nvPr/>
        </p:nvGraphicFramePr>
        <p:xfrm>
          <a:off x="1907704" y="3068960"/>
          <a:ext cx="5015880" cy="3199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左大括号 6"/>
          <p:cNvSpPr/>
          <p:nvPr/>
        </p:nvSpPr>
        <p:spPr>
          <a:xfrm>
            <a:off x="1187624" y="2276872"/>
            <a:ext cx="432048" cy="1728192"/>
          </a:xfrm>
          <a:prstGeom prst="leftBrace">
            <a:avLst>
              <a:gd name="adj1" fmla="val 8333"/>
              <a:gd name="adj2" fmla="val 3744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粳米生产概况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-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国内</a:t>
            </a:r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24536"/>
          </a:xfrm>
        </p:spPr>
        <p:txBody>
          <a:bodyPr>
            <a:normAutofit/>
          </a:bodyPr>
          <a:lstStyle/>
          <a:p>
            <a:r>
              <a:rPr lang="zh-CN" altLang="en-US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中国是世界上第一大粳米生产国，粳米产量约占全球产量的</a:t>
            </a:r>
            <a:r>
              <a:rPr lang="en-US" altLang="zh-CN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76%</a:t>
            </a:r>
            <a:r>
              <a:rPr lang="zh-CN" altLang="en-US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，东北三省和苏皖地区是我国粳米两大主产区。</a:t>
            </a:r>
            <a:endParaRPr lang="en-US" altLang="zh-CN" sz="24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899592" y="3140968"/>
          <a:ext cx="4583832" cy="3271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图片 5" descr="1as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2492896"/>
            <a:ext cx="6984775" cy="38884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24328" y="2780928"/>
            <a:ext cx="1292662" cy="24482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mtClean="0"/>
              <a:t>黑龙江占比约</a:t>
            </a:r>
            <a:r>
              <a:rPr lang="en-US" altLang="zh-CN" smtClean="0"/>
              <a:t>34.62%</a:t>
            </a:r>
            <a:r>
              <a:rPr lang="zh-CN" altLang="en-US" smtClean="0"/>
              <a:t>，</a:t>
            </a:r>
            <a:endParaRPr lang="en-US" altLang="zh-CN" smtClean="0"/>
          </a:p>
          <a:p>
            <a:r>
              <a:rPr lang="zh-CN" altLang="en-US" smtClean="0"/>
              <a:t>吉林占比约</a:t>
            </a:r>
            <a:r>
              <a:rPr lang="en-US" altLang="zh-CN" smtClean="0"/>
              <a:t>9.83%</a:t>
            </a:r>
            <a:r>
              <a:rPr lang="zh-CN" altLang="en-US" smtClean="0"/>
              <a:t>，</a:t>
            </a:r>
            <a:endParaRPr lang="en-US" altLang="zh-CN" smtClean="0"/>
          </a:p>
          <a:p>
            <a:r>
              <a:rPr lang="zh-CN" altLang="en-US" smtClean="0"/>
              <a:t>辽宁占比约</a:t>
            </a:r>
            <a:r>
              <a:rPr lang="en-US" altLang="zh-CN" smtClean="0"/>
              <a:t>7.05%</a:t>
            </a:r>
            <a:r>
              <a:rPr lang="zh-CN" altLang="en-US" smtClean="0"/>
              <a:t>，</a:t>
            </a:r>
            <a:endParaRPr lang="en-US" altLang="zh-CN" smtClean="0"/>
          </a:p>
          <a:p>
            <a:r>
              <a:rPr lang="zh-CN" altLang="en-US" smtClean="0"/>
              <a:t>江苏占比约</a:t>
            </a:r>
            <a:r>
              <a:rPr lang="en-US" altLang="zh-CN" smtClean="0"/>
              <a:t>26%</a:t>
            </a:r>
            <a:r>
              <a:rPr lang="zh-CN" altLang="en-US" smtClean="0"/>
              <a:t>。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粳米生产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概况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-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国际</a:t>
            </a:r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/>
          </a:bodyPr>
          <a:lstStyle/>
          <a:p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2017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年全球粳米产量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6724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万吨，占全球大米产量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13.8%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。中国、日本、韩国、美国、朝鲜、中国台湾和澳大利亚为主要粳米生产国。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pic>
        <p:nvPicPr>
          <p:cNvPr id="4" name="图片 3" descr="1as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068960"/>
            <a:ext cx="6552728" cy="37890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576064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粳米进出口情况</a:t>
            </a:r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近年来，我国粳米出口量在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100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万吨左右，进口量极少。</a:t>
            </a:r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粳米消费情况</a:t>
            </a:r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我国粳米消费呈现较为明显的区域特征：长江以北地区多以粳米消费为主，东北、华北、西北是粳米消费的主要地区，江苏、浙江、湖北的粳米消费量也比较高。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pic>
        <p:nvPicPr>
          <p:cNvPr id="4" name="图片 3" descr="1as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284984"/>
            <a:ext cx="6048672" cy="33843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r>
              <a:rPr lang="en-US" altLang="zh-CN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2017</a:t>
            </a:r>
            <a:r>
              <a:rPr lang="zh-CN" altLang="en-US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年我国粳米消费量约为</a:t>
            </a:r>
            <a:r>
              <a:rPr lang="en-US" altLang="zh-CN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4146</a:t>
            </a:r>
            <a:r>
              <a:rPr lang="zh-CN" altLang="en-US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万吨，其中在食用、工业和饲用消费上的消费占比分别为</a:t>
            </a:r>
            <a:r>
              <a:rPr lang="en-US" altLang="zh-CN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95%</a:t>
            </a:r>
            <a:r>
              <a:rPr lang="zh-CN" altLang="en-US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、</a:t>
            </a:r>
            <a:r>
              <a:rPr lang="en-US" altLang="zh-CN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2.9%</a:t>
            </a:r>
            <a:r>
              <a:rPr lang="zh-CN" altLang="en-US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和</a:t>
            </a:r>
            <a:r>
              <a:rPr lang="en-US" altLang="zh-CN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2.1%</a:t>
            </a:r>
            <a:r>
              <a:rPr lang="zh-CN" altLang="en-US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。消费排名前三的省份分别为江苏（约</a:t>
            </a:r>
            <a:r>
              <a:rPr lang="en-US" altLang="zh-CN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499</a:t>
            </a:r>
            <a:r>
              <a:rPr lang="zh-CN" altLang="en-US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万吨，占比</a:t>
            </a:r>
            <a:r>
              <a:rPr lang="en-US" altLang="zh-CN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12%</a:t>
            </a:r>
            <a:r>
              <a:rPr lang="zh-CN" altLang="en-US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）、辽宁（</a:t>
            </a:r>
            <a:r>
              <a:rPr lang="zh-CN" altLang="en-US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约</a:t>
            </a:r>
            <a:r>
              <a:rPr lang="en-US" altLang="zh-CN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305</a:t>
            </a:r>
            <a:r>
              <a:rPr lang="zh-CN" altLang="en-US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万吨，占比</a:t>
            </a:r>
            <a:r>
              <a:rPr lang="en-US" altLang="zh-CN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7.4%</a:t>
            </a:r>
            <a:r>
              <a:rPr lang="zh-CN" altLang="en-US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）和山东（约</a:t>
            </a:r>
            <a:r>
              <a:rPr lang="en-US" altLang="zh-CN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288</a:t>
            </a:r>
            <a:r>
              <a:rPr lang="zh-CN" altLang="en-US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万吨，占比</a:t>
            </a:r>
            <a:r>
              <a:rPr lang="en-US" altLang="zh-CN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6.9%</a:t>
            </a:r>
            <a:r>
              <a:rPr lang="zh-CN" altLang="en-US" sz="24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）</a:t>
            </a:r>
            <a:endParaRPr lang="en-US" altLang="zh-CN" sz="24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pic>
        <p:nvPicPr>
          <p:cNvPr id="5" name="图片 4" descr="1as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2924944"/>
            <a:ext cx="6696744" cy="335699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粳米贸易情况</a:t>
            </a:r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/>
          </a:bodyPr>
          <a:lstStyle/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我国粳米商业化程度较高，约为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80%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。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东北地区粳米主要流向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京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津冀、东南沿海及西北地区。苏皖粳米主要流向长江中下游及浙江一带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pic>
        <p:nvPicPr>
          <p:cNvPr id="5" name="图片 4" descr="1as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3068960"/>
            <a:ext cx="5544616" cy="37890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影响粳米价格的主要因素</a:t>
            </a:r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r>
              <a:rPr lang="zh-CN" altLang="en-US" sz="26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影响粳米价格波动的因素众多，粳稻最低收购价、生产成本、粳稻供需平衡状况等均对粳米价格有很大的影响。其中粳稻最低收购价、粳稻种植成本主要通过影响市场价格，进一步传导到粳米市场。</a:t>
            </a:r>
            <a:endParaRPr lang="en-US" altLang="zh-CN" sz="26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zh-CN" altLang="en-US" sz="26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粳稻种植成本：</a:t>
            </a:r>
            <a:endParaRPr lang="en-US" altLang="zh-CN" sz="26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pPr>
              <a:buNone/>
            </a:pPr>
            <a:r>
              <a:rPr lang="zh-CN" altLang="en-US" sz="26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    稻谷采购成本约占大米生产总成本的</a:t>
            </a:r>
            <a:r>
              <a:rPr lang="en-US" altLang="zh-CN" sz="26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60-70%</a:t>
            </a:r>
            <a:r>
              <a:rPr lang="zh-CN" altLang="en-US" sz="26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，近年来粳稻种植成本和粳稻最低收购价均上升，原粮采购成本增加是粳米价格整体上移的根本原因。</a:t>
            </a:r>
            <a:endParaRPr lang="zh-CN" altLang="en-US" sz="26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001419"/>
          </a:xfrm>
        </p:spPr>
        <p:txBody>
          <a:bodyPr/>
          <a:lstStyle/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供需情况分析：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2013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年以来，国内粳米需求增速放缓，粳稻产量逐年增加，粳米市场逐渐出现供大于求的状况。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粳米主要作为口粮，需求弹性较小。每年节假日前由于需求的增加往往带来粳米价格季节性的上涨。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消费习惯与主食替代：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粳米与籼米及其他主食在消费上可以相互替代，因此它们的比价关系会影响粳米的供需、产销，导致粳米价格发生变化。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籼米、面粉和玉米是粳米的主要替代品，粳米与它们之间的比价关系最为重要，它们的产量、价格及消费量的变化将对粳米价格产生影响。</a:t>
            </a:r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进口大米的冲击：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国际大米价格与国内大米价格的联动性逐步增强，我国大米的上涨动力逐渐被低价进口大米抑制。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随着我国与东盟国家贸易的发展，我国进口大米数量、出口大米数量均有望保持较高的水平，国际大米价格对国产大米价格的传导效应将越来越明显。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755576" y="3068960"/>
            <a:ext cx="7772400" cy="1362075"/>
          </a:xfrm>
        </p:spPr>
        <p:txBody>
          <a:bodyPr/>
          <a:lstStyle/>
          <a:p>
            <a:pPr algn="ctr"/>
            <a:r>
              <a:rPr lang="en-US" altLang="zh-CN" sz="3600" b="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PART </a:t>
            </a:r>
            <a:r>
              <a:rPr lang="en-US" altLang="zh-CN" sz="3600" b="0" smtClean="0"/>
              <a:t>Ⅱ </a:t>
            </a:r>
            <a:r>
              <a:rPr lang="zh-CN" altLang="en-US" sz="3600" b="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</a:t>
            </a:r>
            <a:r>
              <a:rPr lang="zh-CN" altLang="en-US" sz="3600" b="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期货</a:t>
            </a:r>
            <a:r>
              <a:rPr lang="zh-CN" altLang="en-US" sz="3600" b="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基础知识</a:t>
            </a:r>
            <a:r>
              <a:rPr lang="zh-CN" altLang="en-US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/>
            </a:r>
            <a:br>
              <a:rPr lang="zh-CN" altLang="en-US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</a:b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0" y="620688"/>
          <a:ext cx="9144000" cy="6384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8006"/>
                <a:gridCol w="7135994"/>
              </a:tblGrid>
              <a:tr h="432048">
                <a:tc gridSpan="2">
                  <a:txBody>
                    <a:bodyPr/>
                    <a:lstStyle/>
                    <a:p>
                      <a:pPr algn="l"/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粳米期货</a:t>
                      </a:r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合约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6772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交易品种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粳米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6772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交易单位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smtClean="0">
                          <a:latin typeface="+mn-ea"/>
                          <a:ea typeface="+mn-ea"/>
                        </a:rPr>
                        <a:t>10 </a:t>
                      </a:r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吨</a:t>
                      </a:r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手 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6772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报价单位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元（人民币）</a:t>
                      </a:r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吨 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6772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最小变动价位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元</a:t>
                      </a:r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吨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55453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每日价格波动限制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上一交易日结算</a:t>
                      </a:r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价</a:t>
                      </a:r>
                      <a:r>
                        <a:rPr lang="en-US" altLang="zh-CN" sz="1600" smtClean="0">
                          <a:latin typeface="+mn-ea"/>
                          <a:ea typeface="+mn-ea"/>
                        </a:rPr>
                        <a:t>±4</a:t>
                      </a:r>
                      <a:r>
                        <a:rPr lang="en-US" altLang="zh-CN" sz="1600" smtClean="0">
                          <a:latin typeface="+mn-ea"/>
                          <a:ea typeface="+mn-ea"/>
                        </a:rPr>
                        <a:t>%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6772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最低交易保证金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合约价值</a:t>
                      </a:r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的 </a:t>
                      </a:r>
                      <a:r>
                        <a:rPr lang="en-US" altLang="zh-CN" sz="1600" smtClean="0">
                          <a:latin typeface="+mn-ea"/>
                          <a:ea typeface="+mn-ea"/>
                        </a:rPr>
                        <a:t>5% 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6772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合约交割月份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smtClean="0">
                          <a:latin typeface="+mn-ea"/>
                          <a:ea typeface="+mn-ea"/>
                        </a:rPr>
                        <a:t>1-12 </a:t>
                      </a:r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月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1790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交易时间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每周一至周五（北京时间法定节假日除外） 上午 </a:t>
                      </a:r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9</a:t>
                      </a:r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00-11</a:t>
                      </a:r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30</a:t>
                      </a:r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，下午 </a:t>
                      </a:r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30-3</a:t>
                      </a:r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00 </a:t>
                      </a:r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及交易所规定</a:t>
                      </a:r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的</a:t>
                      </a:r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其他交易时间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6772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最后交易日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合约月份</a:t>
                      </a:r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的</a:t>
                      </a:r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第</a:t>
                      </a:r>
                      <a:r>
                        <a:rPr lang="en-US" altLang="zh-CN" sz="1600" smtClean="0">
                          <a:latin typeface="+mn-ea"/>
                          <a:ea typeface="+mn-ea"/>
                        </a:rPr>
                        <a:t>10</a:t>
                      </a:r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个</a:t>
                      </a:r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交易日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6772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最后交割日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最后交易日后第</a:t>
                      </a:r>
                      <a:r>
                        <a:rPr lang="en-US" altLang="zh-CN" sz="1600" smtClean="0">
                          <a:latin typeface="+mn-ea"/>
                          <a:ea typeface="+mn-ea"/>
                        </a:rPr>
                        <a:t>3</a:t>
                      </a:r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个</a:t>
                      </a:r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交易日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6772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交割品级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大连商品交易所粳米交割质量标准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6772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交割地点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交易所指定交割仓库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6772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交割方式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实物交割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6772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交易代码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smtClean="0">
                          <a:latin typeface="+mn-ea"/>
                          <a:ea typeface="+mn-ea"/>
                        </a:rPr>
                        <a:t>RR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6772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上市交易所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smtClean="0">
                          <a:latin typeface="+mn-ea"/>
                          <a:ea typeface="+mn-ea"/>
                        </a:rPr>
                        <a:t>大连商品交易所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粳米期货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合约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-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保证金制度</a:t>
            </a:r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一般月份交易保证金为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5%</a:t>
            </a:r>
          </a:p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交割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月前一个月第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15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个交易日起保证金为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10%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。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交割月第一个交易日起保证金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为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20%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。</a:t>
            </a:r>
          </a:p>
          <a:p>
            <a:endParaRPr lang="en-US" altLang="zh-CN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endParaRPr lang="zh-CN" altLang="en-US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粳米期货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合约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-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持仓限额制度</a:t>
            </a:r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323528" y="1916832"/>
          <a:ext cx="8568953" cy="2667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2952328"/>
                <a:gridCol w="3024337"/>
              </a:tblGrid>
              <a:tr h="504056">
                <a:tc>
                  <a:txBody>
                    <a:bodyPr/>
                    <a:lstStyle/>
                    <a:p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时间</a:t>
                      </a:r>
                      <a:endParaRPr lang="zh-CN" altLang="en-US">
                        <a:latin typeface="阿里巴巴普惠体 R" pitchFamily="18" charset="-122"/>
                        <a:ea typeface="阿里巴巴普惠体 R" pitchFamily="18" charset="-122"/>
                        <a:cs typeface="阿里巴巴普惠体 R" pitchFamily="18" charset="-122"/>
                      </a:endParaRPr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非期货公司会员及客户最大单边持仓</a:t>
                      </a:r>
                      <a:endParaRPr lang="zh-CN" altLang="en-US">
                        <a:latin typeface="阿里巴巴普惠体 R" pitchFamily="18" charset="-122"/>
                        <a:ea typeface="阿里巴巴普惠体 R" pitchFamily="18" charset="-122"/>
                        <a:cs typeface="阿里巴巴普惠体 R" pitchFamily="18" charset="-122"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lang="zh-CN" altLang="en-US">
                        <a:latin typeface="阿里巴巴普惠体 R" pitchFamily="18" charset="-122"/>
                        <a:ea typeface="阿里巴巴普惠体 R" pitchFamily="18" charset="-122"/>
                        <a:cs typeface="阿里巴巴普惠体 R" pitchFamily="18" charset="-122"/>
                      </a:endParaRPr>
                    </a:p>
                  </a:txBody>
                  <a:tcPr anchor="ctr" anchorCtr="1"/>
                </a:tc>
              </a:tr>
              <a:tr h="504056">
                <a:tc rowSpan="2">
                  <a:txBody>
                    <a:bodyPr/>
                    <a:lstStyle/>
                    <a:p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合约上市起</a:t>
                      </a:r>
                      <a:endParaRPr lang="zh-CN" altLang="en-US">
                        <a:latin typeface="阿里巴巴普惠体 R" pitchFamily="18" charset="-122"/>
                        <a:ea typeface="阿里巴巴普惠体 R" pitchFamily="18" charset="-122"/>
                        <a:cs typeface="阿里巴巴普惠体 R" pitchFamily="18" charset="-122"/>
                      </a:endParaRPr>
                    </a:p>
                  </a:txBody>
                  <a:tcPr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单边持</a:t>
                      </a:r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仓≤</a:t>
                      </a:r>
                      <a:r>
                        <a:rPr lang="en-US" altLang="zh-CN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20</a:t>
                      </a:r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万手</a:t>
                      </a:r>
                      <a:endParaRPr lang="zh-CN" altLang="en-US">
                        <a:latin typeface="阿里巴巴普惠体 R" pitchFamily="18" charset="-122"/>
                        <a:ea typeface="阿里巴巴普惠体 R" pitchFamily="18" charset="-122"/>
                        <a:cs typeface="阿里巴巴普惠体 R" pitchFamily="18" charset="-122"/>
                      </a:endParaRPr>
                    </a:p>
                  </a:txBody>
                  <a:tcPr anchor="ctr" anchorCtr="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20000</a:t>
                      </a:r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手</a:t>
                      </a:r>
                      <a:endParaRPr lang="zh-CN" altLang="en-US">
                        <a:latin typeface="阿里巴巴普惠体 R" pitchFamily="18" charset="-122"/>
                        <a:ea typeface="阿里巴巴普惠体 R" pitchFamily="18" charset="-122"/>
                        <a:cs typeface="阿里巴巴普惠体 R" pitchFamily="18" charset="-122"/>
                      </a:endParaRPr>
                    </a:p>
                  </a:txBody>
                  <a:tcPr anchor="ctr" anchorCtr="1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单边持</a:t>
                      </a:r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仓＞</a:t>
                      </a:r>
                      <a:r>
                        <a:rPr lang="en-US" altLang="zh-CN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20</a:t>
                      </a:r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万手</a:t>
                      </a:r>
                      <a:endParaRPr lang="zh-CN" altLang="en-US">
                        <a:latin typeface="阿里巴巴普惠体 R" pitchFamily="18" charset="-122"/>
                        <a:ea typeface="阿里巴巴普惠体 R" pitchFamily="18" charset="-122"/>
                        <a:cs typeface="阿里巴巴普惠体 R" pitchFamily="18" charset="-122"/>
                      </a:endParaRPr>
                    </a:p>
                  </a:txBody>
                  <a:tcPr anchor="ctr" anchorCtr="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单边持仓</a:t>
                      </a:r>
                      <a:r>
                        <a:rPr lang="en-US" altLang="zh-CN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×10%</a:t>
                      </a:r>
                      <a:endParaRPr lang="zh-CN" altLang="en-US">
                        <a:latin typeface="阿里巴巴普惠体 R" pitchFamily="18" charset="-122"/>
                        <a:ea typeface="阿里巴巴普惠体 R" pitchFamily="18" charset="-122"/>
                        <a:cs typeface="阿里巴巴普惠体 R" pitchFamily="18" charset="-122"/>
                      </a:endParaRPr>
                    </a:p>
                  </a:txBody>
                  <a:tcPr anchor="ctr" anchorCtr="1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86864">
                <a:tc>
                  <a:txBody>
                    <a:bodyPr/>
                    <a:lstStyle/>
                    <a:p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自交割月前一个月</a:t>
                      </a:r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第</a:t>
                      </a:r>
                      <a:r>
                        <a:rPr lang="en-US" altLang="zh-CN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15</a:t>
                      </a:r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个交易日起。</a:t>
                      </a:r>
                      <a:endParaRPr lang="zh-CN" altLang="en-US">
                        <a:latin typeface="阿里巴巴普惠体 R" pitchFamily="18" charset="-122"/>
                        <a:ea typeface="阿里巴巴普惠体 R" pitchFamily="18" charset="-122"/>
                        <a:cs typeface="阿里巴巴普惠体 R" pitchFamily="18" charset="-122"/>
                      </a:endParaRPr>
                    </a:p>
                  </a:txBody>
                  <a:tcPr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altLang="zh-CN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2000</a:t>
                      </a:r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手</a:t>
                      </a:r>
                      <a:endParaRPr lang="zh-CN" altLang="en-US">
                        <a:latin typeface="阿里巴巴普惠体 R" pitchFamily="18" charset="-122"/>
                        <a:ea typeface="阿里巴巴普惠体 R" pitchFamily="18" charset="-122"/>
                        <a:cs typeface="阿里巴巴普惠体 R" pitchFamily="18" charset="-122"/>
                      </a:endParaRPr>
                    </a:p>
                  </a:txBody>
                  <a:tcPr anchor="ctr" anchorCtr="1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>
                        <a:latin typeface="阿里巴巴普惠体 R" pitchFamily="18" charset="-122"/>
                        <a:ea typeface="阿里巴巴普惠体 R" pitchFamily="18" charset="-122"/>
                        <a:cs typeface="阿里巴巴普惠体 R" pitchFamily="18" charset="-122"/>
                      </a:endParaRPr>
                    </a:p>
                  </a:txBody>
                  <a:tcPr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14856">
                <a:tc>
                  <a:txBody>
                    <a:bodyPr/>
                    <a:lstStyle/>
                    <a:p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交割月份</a:t>
                      </a:r>
                      <a:endParaRPr lang="zh-CN" altLang="en-US">
                        <a:latin typeface="阿里巴巴普惠体 R" pitchFamily="18" charset="-122"/>
                        <a:ea typeface="阿里巴巴普惠体 R" pitchFamily="18" charset="-122"/>
                        <a:cs typeface="阿里巴巴普惠体 R" pitchFamily="18" charset="-122"/>
                      </a:endParaRPr>
                    </a:p>
                  </a:txBody>
                  <a:tcPr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altLang="zh-CN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1000</a:t>
                      </a:r>
                      <a:r>
                        <a:rPr lang="zh-CN" altLang="en-US" smtClean="0">
                          <a:latin typeface="阿里巴巴普惠体 R" pitchFamily="18" charset="-122"/>
                          <a:ea typeface="阿里巴巴普惠体 R" pitchFamily="18" charset="-122"/>
                          <a:cs typeface="阿里巴巴普惠体 R" pitchFamily="18" charset="-122"/>
                        </a:rPr>
                        <a:t>手</a:t>
                      </a:r>
                      <a:endParaRPr lang="zh-CN" altLang="en-US">
                        <a:latin typeface="阿里巴巴普惠体 R" pitchFamily="18" charset="-122"/>
                        <a:ea typeface="阿里巴巴普惠体 R" pitchFamily="18" charset="-122"/>
                        <a:cs typeface="阿里巴巴普惠体 R" pitchFamily="18" charset="-122"/>
                      </a:endParaRPr>
                    </a:p>
                  </a:txBody>
                  <a:tcPr anchor="ctr" anchorCtr="1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>
                        <a:latin typeface="阿里巴巴普惠体 R" pitchFamily="18" charset="-122"/>
                        <a:ea typeface="阿里巴巴普惠体 R" pitchFamily="18" charset="-122"/>
                        <a:cs typeface="阿里巴巴普惠体 R" pitchFamily="18" charset="-122"/>
                      </a:endParaRPr>
                    </a:p>
                  </a:txBody>
                  <a:tcPr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粳米期货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合约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-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涨跌停板制度</a:t>
            </a:r>
            <a:endParaRPr lang="zh-CN" altLang="en-US" sz="28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Autofit/>
          </a:bodyPr>
          <a:lstStyle/>
          <a:p>
            <a:r>
              <a:rPr lang="zh-CN" altLang="en-US" sz="26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一般月份涨跌停板幅度为上一交易日结算价的</a:t>
            </a:r>
            <a:r>
              <a:rPr lang="en-US" altLang="zh-CN" sz="26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4%</a:t>
            </a:r>
            <a:r>
              <a:rPr lang="zh-CN" altLang="en-US" sz="26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，交割月份涨跌停板幅度为上一交易日结算价的</a:t>
            </a:r>
            <a:r>
              <a:rPr lang="en-US" altLang="zh-CN" sz="26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6%</a:t>
            </a:r>
            <a:r>
              <a:rPr lang="zh-CN" altLang="en-US" sz="26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。</a:t>
            </a:r>
            <a:endParaRPr lang="en-US" altLang="zh-CN" sz="26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zh-CN" altLang="en-US" sz="26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连续出现涨跌停板时，停板幅度和保证金水平提高方法如下所示</a:t>
            </a:r>
            <a:endParaRPr lang="en-US" altLang="zh-CN" sz="26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endParaRPr lang="zh-CN" altLang="en-US" sz="26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pic>
        <p:nvPicPr>
          <p:cNvPr id="4" name="图片 3" descr="1as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356992"/>
            <a:ext cx="7560840" cy="259228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粳米期货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-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交割</a:t>
            </a:r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641379"/>
          </a:xfrm>
        </p:spPr>
        <p:txBody>
          <a:bodyPr>
            <a:normAutofit/>
          </a:bodyPr>
          <a:lstStyle/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实物交割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交割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制度包括期转现、滚动交割和一次性交割。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个人客户不允许交割。自交割月第一个交易日起，交易所对个人客户交割月份的持仓予以强平。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基准交割地为黑龙江佳木斯，非基准为黑龙江地区、吉林地区和辽宁地区。</a:t>
            </a:r>
            <a:endParaRPr lang="zh-CN" altLang="en-US" sz="280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期货</a:t>
            </a:r>
            <a:r>
              <a:rPr lang="en-US" altLang="zh-CN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-</a:t>
            </a:r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交易所介绍链接</a:t>
            </a:r>
            <a:endParaRPr lang="zh-CN" altLang="en-US" sz="28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zh-CN" altLang="en-US" sz="2800" smtClean="0">
                <a:latin typeface="阿里巴巴普惠体 R" pitchFamily="18" charset="-122"/>
                <a:ea typeface="阿里巴巴普惠体 R" pitchFamily="18" charset="-122"/>
                <a:cs typeface="阿里巴巴普惠体 R" pitchFamily="18" charset="-122"/>
              </a:rPr>
              <a:t>粳米期货合约大连商品交易所网址链接：</a:t>
            </a:r>
            <a:endParaRPr lang="en-US" altLang="zh-CN" sz="2800" smtClean="0">
              <a:latin typeface="阿里巴巴普惠体 R" pitchFamily="18" charset="-122"/>
              <a:ea typeface="阿里巴巴普惠体 R" pitchFamily="18" charset="-122"/>
              <a:cs typeface="阿里巴巴普惠体 R" pitchFamily="18" charset="-122"/>
            </a:endParaRPr>
          </a:p>
          <a:p>
            <a:r>
              <a:rPr lang="en-US" altLang="zh-CN" smtClean="0">
                <a:hlinkClick r:id="rId2"/>
              </a:rPr>
              <a:t>http://www.dce.com.cn/dalianshangpin/sspz/jm43/index.html</a:t>
            </a:r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07904" y="5373216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600" smtClean="0">
                <a:latin typeface="阿里巴巴普惠体 L" pitchFamily="18" charset="-122"/>
                <a:ea typeface="阿里巴巴普惠体 L" pitchFamily="18" charset="-122"/>
                <a:cs typeface="阿里巴巴普惠体 L" pitchFamily="18" charset="-122"/>
              </a:rPr>
              <a:t>永商期货交易</a:t>
            </a:r>
            <a:r>
              <a:rPr lang="zh-CN" altLang="en-US" sz="2600" smtClean="0">
                <a:latin typeface="阿里巴巴普惠体 L" pitchFamily="18" charset="-122"/>
                <a:ea typeface="阿里巴巴普惠体 L" pitchFamily="18" charset="-122"/>
                <a:cs typeface="阿里巴巴普惠体 L" pitchFamily="18" charset="-122"/>
              </a:rPr>
              <a:t>风控部编制</a:t>
            </a:r>
            <a:r>
              <a:rPr lang="en-US" altLang="zh-CN" sz="2600" smtClean="0">
                <a:latin typeface="阿里巴巴普惠体 L" pitchFamily="18" charset="-122"/>
                <a:ea typeface="阿里巴巴普惠体 L" pitchFamily="18" charset="-122"/>
                <a:cs typeface="阿里巴巴普惠体 L" pitchFamily="18" charset="-122"/>
              </a:rPr>
              <a:t>           2019</a:t>
            </a:r>
            <a:r>
              <a:rPr lang="zh-CN" altLang="en-US" sz="2600" smtClean="0">
                <a:latin typeface="阿里巴巴普惠体 L" pitchFamily="18" charset="-122"/>
                <a:ea typeface="阿里巴巴普惠体 L" pitchFamily="18" charset="-122"/>
                <a:cs typeface="阿里巴巴普惠体 L" pitchFamily="18" charset="-122"/>
              </a:rPr>
              <a:t>年</a:t>
            </a:r>
            <a:r>
              <a:rPr lang="en-US" altLang="zh-CN" sz="2600" smtClean="0">
                <a:latin typeface="阿里巴巴普惠体 L" pitchFamily="18" charset="-122"/>
                <a:ea typeface="阿里巴巴普惠体 L" pitchFamily="18" charset="-122"/>
                <a:cs typeface="阿里巴巴普惠体 L" pitchFamily="18" charset="-122"/>
              </a:rPr>
              <a:t>8</a:t>
            </a:r>
            <a:r>
              <a:rPr lang="zh-CN" altLang="en-US" sz="2600" smtClean="0">
                <a:latin typeface="阿里巴巴普惠体 L" pitchFamily="18" charset="-122"/>
                <a:ea typeface="阿里巴巴普惠体 L" pitchFamily="18" charset="-122"/>
                <a:cs typeface="阿里巴巴普惠体 L" pitchFamily="18" charset="-122"/>
              </a:rPr>
              <a:t>月</a:t>
            </a:r>
          </a:p>
          <a:p>
            <a:endParaRPr lang="zh-CN" altLang="en-US" sz="1200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211960" y="3284984"/>
            <a:ext cx="2314600" cy="72007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CN" sz="4400" smtClean="0"/>
              <a:t>End</a:t>
            </a:r>
            <a:endParaRPr lang="zh-CN" altLang="en-US" sz="4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</TotalTime>
  <Words>1116</Words>
  <Application>Microsoft Office PowerPoint</Application>
  <PresentationFormat>全屏显示(4:3)</PresentationFormat>
  <Paragraphs>121</Paragraphs>
  <Slides>23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</vt:lpstr>
      <vt:lpstr>粳米与粳米期货</vt:lpstr>
      <vt:lpstr>幻灯片 2</vt:lpstr>
      <vt:lpstr>PART Ⅰ 粳米简介</vt:lpstr>
      <vt:lpstr>粳米概述</vt:lpstr>
      <vt:lpstr>粳米概述</vt:lpstr>
      <vt:lpstr>粳米生产概况-国内</vt:lpstr>
      <vt:lpstr>粳米生产概况-国际</vt:lpstr>
      <vt:lpstr>粳米进出口情况</vt:lpstr>
      <vt:lpstr>粳米消费情况</vt:lpstr>
      <vt:lpstr>幻灯片 10</vt:lpstr>
      <vt:lpstr>粳米贸易情况</vt:lpstr>
      <vt:lpstr>影响粳米价格的主要因素</vt:lpstr>
      <vt:lpstr>幻灯片 13</vt:lpstr>
      <vt:lpstr>幻灯片 14</vt:lpstr>
      <vt:lpstr>幻灯片 15</vt:lpstr>
      <vt:lpstr>PART Ⅱ 粳米期货基础知识 </vt:lpstr>
      <vt:lpstr>幻灯片 17</vt:lpstr>
      <vt:lpstr>粳米期货合约-保证金制度</vt:lpstr>
      <vt:lpstr>粳米期货合约-持仓限额制度</vt:lpstr>
      <vt:lpstr>粳米期货合约-涨跌停板制度</vt:lpstr>
      <vt:lpstr>粳米期货-交割</vt:lpstr>
      <vt:lpstr>粳米期货-交易所介绍链接</vt:lpstr>
      <vt:lpstr>幻灯片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相册</dc:title>
  <dc:creator>mazengwei</dc:creator>
  <cp:lastModifiedBy>mazengwei</cp:lastModifiedBy>
  <cp:revision>87</cp:revision>
  <dcterms:created xsi:type="dcterms:W3CDTF">2018-10-31T06:49:31Z</dcterms:created>
  <dcterms:modified xsi:type="dcterms:W3CDTF">2019-09-09T06:46:20Z</dcterms:modified>
</cp:coreProperties>
</file>